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embeddedFontLst>
    <p:embeddedFont>
      <p:font typeface="Montserrat"/>
      <p:regular r:id="rId24"/>
      <p:bold r:id="rId25"/>
      <p:italic r:id="rId26"/>
      <p:boldItalic r:id="rId27"/>
    </p:embeddedFont>
    <p:embeddedFont>
      <p:font typeface="Lato"/>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Montserrat-regular.fntdata"/><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italic.fntdata"/><Relationship Id="rId25" Type="http://schemas.openxmlformats.org/officeDocument/2006/relationships/font" Target="fonts/Montserrat-bold.fntdata"/><Relationship Id="rId28" Type="http://schemas.openxmlformats.org/officeDocument/2006/relationships/font" Target="fonts/Lato-regular.fntdata"/><Relationship Id="rId27" Type="http://schemas.openxmlformats.org/officeDocument/2006/relationships/font" Target="fonts/Montserrat-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ato-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ato-boldItalic.fntdata"/><Relationship Id="rId30" Type="http://schemas.openxmlformats.org/officeDocument/2006/relationships/font" Target="fonts/Lato-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Google Shape;210;g7a710a9c85_9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7a710a9c85_9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 name="Shape 219"/>
        <p:cNvGrpSpPr/>
        <p:nvPr/>
      </p:nvGrpSpPr>
      <p:grpSpPr>
        <a:xfrm>
          <a:off x="0" y="0"/>
          <a:ext cx="0" cy="0"/>
          <a:chOff x="0" y="0"/>
          <a:chExt cx="0" cy="0"/>
        </a:xfrm>
      </p:grpSpPr>
      <p:sp>
        <p:nvSpPr>
          <p:cNvPr id="220" name="Google Shape;220;g7a710a9c85_9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7a710a9c85_9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 name="Shape 229"/>
        <p:cNvGrpSpPr/>
        <p:nvPr/>
      </p:nvGrpSpPr>
      <p:grpSpPr>
        <a:xfrm>
          <a:off x="0" y="0"/>
          <a:ext cx="0" cy="0"/>
          <a:chOff x="0" y="0"/>
          <a:chExt cx="0" cy="0"/>
        </a:xfrm>
      </p:grpSpPr>
      <p:sp>
        <p:nvSpPr>
          <p:cNvPr id="230" name="Google Shape;230;g7a710a9c85_9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7a710a9c85_9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Google Shape;239;g7a710a9c85_9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7a710a9c85_9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 name="Shape 248"/>
        <p:cNvGrpSpPr/>
        <p:nvPr/>
      </p:nvGrpSpPr>
      <p:grpSpPr>
        <a:xfrm>
          <a:off x="0" y="0"/>
          <a:ext cx="0" cy="0"/>
          <a:chOff x="0" y="0"/>
          <a:chExt cx="0" cy="0"/>
        </a:xfrm>
      </p:grpSpPr>
      <p:sp>
        <p:nvSpPr>
          <p:cNvPr id="249" name="Google Shape;249;g7a710a9c85_9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7a710a9c85_9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Google Shape;257;g7a710a9c85_0_5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7a710a9c85_0_5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 name="Shape 265"/>
        <p:cNvGrpSpPr/>
        <p:nvPr/>
      </p:nvGrpSpPr>
      <p:grpSpPr>
        <a:xfrm>
          <a:off x="0" y="0"/>
          <a:ext cx="0" cy="0"/>
          <a:chOff x="0" y="0"/>
          <a:chExt cx="0" cy="0"/>
        </a:xfrm>
      </p:grpSpPr>
      <p:sp>
        <p:nvSpPr>
          <p:cNvPr id="266" name="Google Shape;266;g7a710a9c85_9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7a710a9c85_9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2" name="Shape 272"/>
        <p:cNvGrpSpPr/>
        <p:nvPr/>
      </p:nvGrpSpPr>
      <p:grpSpPr>
        <a:xfrm>
          <a:off x="0" y="0"/>
          <a:ext cx="0" cy="0"/>
          <a:chOff x="0" y="0"/>
          <a:chExt cx="0" cy="0"/>
        </a:xfrm>
      </p:grpSpPr>
      <p:sp>
        <p:nvSpPr>
          <p:cNvPr id="273" name="Google Shape;273;g7a710a9c85_9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7a710a9c85_9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 name="Shape 279"/>
        <p:cNvGrpSpPr/>
        <p:nvPr/>
      </p:nvGrpSpPr>
      <p:grpSpPr>
        <a:xfrm>
          <a:off x="0" y="0"/>
          <a:ext cx="0" cy="0"/>
          <a:chOff x="0" y="0"/>
          <a:chExt cx="0" cy="0"/>
        </a:xfrm>
      </p:grpSpPr>
      <p:sp>
        <p:nvSpPr>
          <p:cNvPr id="280" name="Google Shape;280;g7a710a9c85_9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7a710a9c85_9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 name="Shape 137"/>
        <p:cNvGrpSpPr/>
        <p:nvPr/>
      </p:nvGrpSpPr>
      <p:grpSpPr>
        <a:xfrm>
          <a:off x="0" y="0"/>
          <a:ext cx="0" cy="0"/>
          <a:chOff x="0" y="0"/>
          <a:chExt cx="0" cy="0"/>
        </a:xfrm>
      </p:grpSpPr>
      <p:sp>
        <p:nvSpPr>
          <p:cNvPr id="138" name="Google Shape;138;g7a710a9c85_0_4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7a710a9c85_0_4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Google Shape;148;g7a710a9c85_0_4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7a710a9c85_0_4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Google Shape;158;g7a710a9c85_9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7a710a9c85_9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 name="Shape 165"/>
        <p:cNvGrpSpPr/>
        <p:nvPr/>
      </p:nvGrpSpPr>
      <p:grpSpPr>
        <a:xfrm>
          <a:off x="0" y="0"/>
          <a:ext cx="0" cy="0"/>
          <a:chOff x="0" y="0"/>
          <a:chExt cx="0" cy="0"/>
        </a:xfrm>
      </p:grpSpPr>
      <p:sp>
        <p:nvSpPr>
          <p:cNvPr id="166" name="Google Shape;166;g7a710a9c85_0_4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7a710a9c85_0_4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Google Shape;179;g7a710a9c85_9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7a710a9c85_9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 name="Shape 187"/>
        <p:cNvGrpSpPr/>
        <p:nvPr/>
      </p:nvGrpSpPr>
      <p:grpSpPr>
        <a:xfrm>
          <a:off x="0" y="0"/>
          <a:ext cx="0" cy="0"/>
          <a:chOff x="0" y="0"/>
          <a:chExt cx="0" cy="0"/>
        </a:xfrm>
      </p:grpSpPr>
      <p:sp>
        <p:nvSpPr>
          <p:cNvPr id="188" name="Google Shape;188;g7a710a9c85_9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7a710a9c85_9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 name="Shape 194"/>
        <p:cNvGrpSpPr/>
        <p:nvPr/>
      </p:nvGrpSpPr>
      <p:grpSpPr>
        <a:xfrm>
          <a:off x="0" y="0"/>
          <a:ext cx="0" cy="0"/>
          <a:chOff x="0" y="0"/>
          <a:chExt cx="0" cy="0"/>
        </a:xfrm>
      </p:grpSpPr>
      <p:sp>
        <p:nvSpPr>
          <p:cNvPr id="195" name="Google Shape;195;g7a710a9c85_9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7a710a9c85_9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Google Shape;200;g7a710a9c85_0_4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7a710a9c85_0_4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rot="5400000">
            <a:off x="7500300" y="505"/>
            <a:ext cx="1643700" cy="1643700"/>
          </a:xfrm>
          <a:prstGeom prst="diagStripe">
            <a:avLst>
              <a:gd fmla="val 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0" y="490"/>
            <a:ext cx="5153705" cy="5134399"/>
            <a:chOff x="0" y="75"/>
            <a:chExt cx="5153705" cy="5152950"/>
          </a:xfrm>
        </p:grpSpPr>
        <p:sp>
          <p:nvSpPr>
            <p:cNvPr id="12" name="Google Shape;12;p2"/>
            <p:cNvSpPr/>
            <p:nvPr/>
          </p:nvSpPr>
          <p:spPr>
            <a:xfrm rot="-5400000">
              <a:off x="455" y="-225"/>
              <a:ext cx="5152800" cy="5153700"/>
            </a:xfrm>
            <a:prstGeom prst="diagStripe">
              <a:avLst>
                <a:gd fmla="val 5000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150" y="1145825"/>
              <a:ext cx="3996600" cy="3996900"/>
            </a:xfrm>
            <a:prstGeom prst="diagStripe">
              <a:avLst>
                <a:gd fmla="val 58774"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5400000">
              <a:off x="1646" y="-75"/>
              <a:ext cx="2299800" cy="23001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flipH="1">
              <a:off x="652821" y="590035"/>
              <a:ext cx="2300100" cy="2299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 name="Google Shape;16;p2"/>
          <p:cNvSpPr txBox="1"/>
          <p:nvPr>
            <p:ph type="ctrTitle"/>
          </p:nvPr>
        </p:nvSpPr>
        <p:spPr>
          <a:xfrm>
            <a:off x="3537150" y="1578400"/>
            <a:ext cx="5017500" cy="1578900"/>
          </a:xfrm>
          <a:prstGeom prst="rect">
            <a:avLst/>
          </a:prstGeom>
        </p:spPr>
        <p:txBody>
          <a:bodyPr anchorCtr="0" anchor="t" bIns="91425" lIns="91425" spcFirstLastPara="1" rIns="91425" wrap="square" tIns="91425">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17" name="Google Shape;17;p2"/>
          <p:cNvSpPr txBox="1"/>
          <p:nvPr>
            <p:ph idx="1" type="subTitle"/>
          </p:nvPr>
        </p:nvSpPr>
        <p:spPr>
          <a:xfrm>
            <a:off x="5083950" y="3924925"/>
            <a:ext cx="3470700" cy="5061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18" name="Google Shape;18;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05" name="Shape 105"/>
        <p:cNvGrpSpPr/>
        <p:nvPr/>
      </p:nvGrpSpPr>
      <p:grpSpPr>
        <a:xfrm>
          <a:off x="0" y="0"/>
          <a:ext cx="0" cy="0"/>
          <a:chOff x="0" y="0"/>
          <a:chExt cx="0" cy="0"/>
        </a:xfrm>
      </p:grpSpPr>
      <p:grpSp>
        <p:nvGrpSpPr>
          <p:cNvPr id="106" name="Google Shape;106;p11"/>
          <p:cNvGrpSpPr/>
          <p:nvPr/>
        </p:nvGrpSpPr>
        <p:grpSpPr>
          <a:xfrm>
            <a:off x="4406400" y="0"/>
            <a:ext cx="4737600" cy="5143065"/>
            <a:chOff x="4406400" y="0"/>
            <a:chExt cx="4737600" cy="5143065"/>
          </a:xfrm>
        </p:grpSpPr>
        <p:sp>
          <p:nvSpPr>
            <p:cNvPr id="107" name="Google Shape;107;p11"/>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1"/>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1"/>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1"/>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1"/>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1"/>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1"/>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1"/>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1"/>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1"/>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1"/>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1"/>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1"/>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1"/>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1"/>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5" name="Google Shape;125;p11"/>
          <p:cNvSpPr txBox="1"/>
          <p:nvPr>
            <p:ph hasCustomPrompt="1" type="title"/>
          </p:nvPr>
        </p:nvSpPr>
        <p:spPr>
          <a:xfrm>
            <a:off x="823850" y="1284675"/>
            <a:ext cx="4776000" cy="1300800"/>
          </a:xfrm>
          <a:prstGeom prst="rect">
            <a:avLst/>
          </a:prstGeom>
        </p:spPr>
        <p:txBody>
          <a:bodyPr anchorCtr="0" anchor="t" bIns="91425" lIns="91425" spcFirstLastPara="1" rIns="91425" wrap="square" tIns="91425">
            <a:no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126" name="Google Shape;126;p11"/>
          <p:cNvSpPr txBox="1"/>
          <p:nvPr>
            <p:ph idx="1" type="body"/>
          </p:nvPr>
        </p:nvSpPr>
        <p:spPr>
          <a:xfrm>
            <a:off x="823850" y="2643124"/>
            <a:ext cx="4776000" cy="12189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27" name="Google Shape;12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28" name="Shape 128"/>
        <p:cNvGrpSpPr/>
        <p:nvPr/>
      </p:nvGrpSpPr>
      <p:grpSpPr>
        <a:xfrm>
          <a:off x="0" y="0"/>
          <a:ext cx="0" cy="0"/>
          <a:chOff x="0" y="0"/>
          <a:chExt cx="0" cy="0"/>
        </a:xfrm>
      </p:grpSpPr>
      <p:sp>
        <p:nvSpPr>
          <p:cNvPr id="129" name="Google Shape;12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9" name="Shape 19"/>
        <p:cNvGrpSpPr/>
        <p:nvPr/>
      </p:nvGrpSpPr>
      <p:grpSpPr>
        <a:xfrm>
          <a:off x="0" y="0"/>
          <a:ext cx="0" cy="0"/>
          <a:chOff x="0" y="0"/>
          <a:chExt cx="0" cy="0"/>
        </a:xfrm>
      </p:grpSpPr>
      <p:grpSp>
        <p:nvGrpSpPr>
          <p:cNvPr id="20" name="Google Shape;20;p3"/>
          <p:cNvGrpSpPr/>
          <p:nvPr/>
        </p:nvGrpSpPr>
        <p:grpSpPr>
          <a:xfrm>
            <a:off x="4406400" y="0"/>
            <a:ext cx="4737600" cy="5143065"/>
            <a:chOff x="4406400" y="0"/>
            <a:chExt cx="4737600" cy="5143065"/>
          </a:xfrm>
        </p:grpSpPr>
        <p:sp>
          <p:nvSpPr>
            <p:cNvPr id="21" name="Google Shape;21;p3"/>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3"/>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3"/>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3"/>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3"/>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 name="Google Shape;39;p3"/>
          <p:cNvSpPr txBox="1"/>
          <p:nvPr>
            <p:ph type="title"/>
          </p:nvPr>
        </p:nvSpPr>
        <p:spPr>
          <a:xfrm>
            <a:off x="823850" y="2053000"/>
            <a:ext cx="4587000" cy="1148700"/>
          </a:xfrm>
          <a:prstGeom prst="rect">
            <a:avLst/>
          </a:prstGeom>
        </p:spPr>
        <p:txBody>
          <a:bodyPr anchorCtr="0" anchor="ctr"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0" name="Google Shape;40;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41" name="Shape 41"/>
        <p:cNvGrpSpPr/>
        <p:nvPr/>
      </p:nvGrpSpPr>
      <p:grpSpPr>
        <a:xfrm>
          <a:off x="0" y="0"/>
          <a:ext cx="0" cy="0"/>
          <a:chOff x="0" y="0"/>
          <a:chExt cx="0" cy="0"/>
        </a:xfrm>
      </p:grpSpPr>
      <p:grpSp>
        <p:nvGrpSpPr>
          <p:cNvPr id="42" name="Google Shape;42;p4"/>
          <p:cNvGrpSpPr/>
          <p:nvPr/>
        </p:nvGrpSpPr>
        <p:grpSpPr>
          <a:xfrm>
            <a:off x="0" y="381001"/>
            <a:ext cx="1037850" cy="1016287"/>
            <a:chOff x="0" y="381001"/>
            <a:chExt cx="1037850" cy="1016287"/>
          </a:xfrm>
        </p:grpSpPr>
        <p:sp>
          <p:nvSpPr>
            <p:cNvPr id="43" name="Google Shape;43;p4"/>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4"/>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4"/>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6" name="Google Shape;46;p4"/>
          <p:cNvSpPr txBox="1"/>
          <p:nvPr>
            <p:ph idx="1" type="body"/>
          </p:nvPr>
        </p:nvSpPr>
        <p:spPr>
          <a:xfrm>
            <a:off x="1297500" y="1567550"/>
            <a:ext cx="7038900" cy="29112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47" name="Google Shape;47;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48" name="Shape 48"/>
        <p:cNvGrpSpPr/>
        <p:nvPr/>
      </p:nvGrpSpPr>
      <p:grpSpPr>
        <a:xfrm>
          <a:off x="0" y="0"/>
          <a:ext cx="0" cy="0"/>
          <a:chOff x="0" y="0"/>
          <a:chExt cx="0" cy="0"/>
        </a:xfrm>
      </p:grpSpPr>
      <p:grpSp>
        <p:nvGrpSpPr>
          <p:cNvPr id="49" name="Google Shape;49;p5"/>
          <p:cNvGrpSpPr/>
          <p:nvPr/>
        </p:nvGrpSpPr>
        <p:grpSpPr>
          <a:xfrm>
            <a:off x="0" y="381001"/>
            <a:ext cx="1037850" cy="1016287"/>
            <a:chOff x="0" y="381001"/>
            <a:chExt cx="1037850" cy="1016287"/>
          </a:xfrm>
        </p:grpSpPr>
        <p:sp>
          <p:nvSpPr>
            <p:cNvPr id="50" name="Google Shape;50;p5"/>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5"/>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5"/>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53" name="Google Shape;53;p5"/>
          <p:cNvSpPr txBox="1"/>
          <p:nvPr>
            <p:ph idx="1" type="body"/>
          </p:nvPr>
        </p:nvSpPr>
        <p:spPr>
          <a:xfrm>
            <a:off x="1297500" y="1567550"/>
            <a:ext cx="3403200" cy="29112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4" name="Google Shape;54;p5"/>
          <p:cNvSpPr txBox="1"/>
          <p:nvPr>
            <p:ph idx="2" type="body"/>
          </p:nvPr>
        </p:nvSpPr>
        <p:spPr>
          <a:xfrm>
            <a:off x="4933221" y="1567550"/>
            <a:ext cx="3403200" cy="29112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5" name="Google Shape;55;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56" name="Shape 56"/>
        <p:cNvGrpSpPr/>
        <p:nvPr/>
      </p:nvGrpSpPr>
      <p:grpSpPr>
        <a:xfrm>
          <a:off x="0" y="0"/>
          <a:ext cx="0" cy="0"/>
          <a:chOff x="0" y="0"/>
          <a:chExt cx="0" cy="0"/>
        </a:xfrm>
      </p:grpSpPr>
      <p:grpSp>
        <p:nvGrpSpPr>
          <p:cNvPr id="57" name="Google Shape;57;p6"/>
          <p:cNvGrpSpPr/>
          <p:nvPr/>
        </p:nvGrpSpPr>
        <p:grpSpPr>
          <a:xfrm>
            <a:off x="0" y="381001"/>
            <a:ext cx="1037850" cy="1016287"/>
            <a:chOff x="0" y="381001"/>
            <a:chExt cx="1037850" cy="1016287"/>
          </a:xfrm>
        </p:grpSpPr>
        <p:sp>
          <p:nvSpPr>
            <p:cNvPr id="58" name="Google Shape;58;p6"/>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6"/>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 name="Google Shape;60;p6"/>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1" name="Google Shape;61;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62" name="Shape 62"/>
        <p:cNvGrpSpPr/>
        <p:nvPr/>
      </p:nvGrpSpPr>
      <p:grpSpPr>
        <a:xfrm>
          <a:off x="0" y="0"/>
          <a:ext cx="0" cy="0"/>
          <a:chOff x="0" y="0"/>
          <a:chExt cx="0" cy="0"/>
        </a:xfrm>
      </p:grpSpPr>
      <p:grpSp>
        <p:nvGrpSpPr>
          <p:cNvPr id="63" name="Google Shape;63;p7"/>
          <p:cNvGrpSpPr/>
          <p:nvPr/>
        </p:nvGrpSpPr>
        <p:grpSpPr>
          <a:xfrm>
            <a:off x="0" y="381001"/>
            <a:ext cx="1037850" cy="1016287"/>
            <a:chOff x="0" y="381001"/>
            <a:chExt cx="1037850" cy="1016287"/>
          </a:xfrm>
        </p:grpSpPr>
        <p:sp>
          <p:nvSpPr>
            <p:cNvPr id="64" name="Google Shape;64;p7"/>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7"/>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7"/>
          <p:cNvSpPr txBox="1"/>
          <p:nvPr>
            <p:ph type="title"/>
          </p:nvPr>
        </p:nvSpPr>
        <p:spPr>
          <a:xfrm>
            <a:off x="1297500" y="393750"/>
            <a:ext cx="3798900" cy="14931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7" name="Google Shape;67;p7"/>
          <p:cNvSpPr txBox="1"/>
          <p:nvPr>
            <p:ph idx="1" type="body"/>
          </p:nvPr>
        </p:nvSpPr>
        <p:spPr>
          <a:xfrm>
            <a:off x="1297500" y="1972550"/>
            <a:ext cx="3798900" cy="24159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68" name="Google Shape;68;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69" name="Shape 69"/>
        <p:cNvGrpSpPr/>
        <p:nvPr/>
      </p:nvGrpSpPr>
      <p:grpSpPr>
        <a:xfrm>
          <a:off x="0" y="0"/>
          <a:ext cx="0" cy="0"/>
          <a:chOff x="0" y="0"/>
          <a:chExt cx="0" cy="0"/>
        </a:xfrm>
      </p:grpSpPr>
      <p:grpSp>
        <p:nvGrpSpPr>
          <p:cNvPr id="70" name="Google Shape;70;p8"/>
          <p:cNvGrpSpPr/>
          <p:nvPr/>
        </p:nvGrpSpPr>
        <p:grpSpPr>
          <a:xfrm>
            <a:off x="4406400" y="0"/>
            <a:ext cx="4737600" cy="5143500"/>
            <a:chOff x="4406400" y="0"/>
            <a:chExt cx="4737600" cy="5143500"/>
          </a:xfrm>
        </p:grpSpPr>
        <p:sp>
          <p:nvSpPr>
            <p:cNvPr id="71" name="Google Shape;71;p8"/>
            <p:cNvSpPr/>
            <p:nvPr/>
          </p:nvSpPr>
          <p:spPr>
            <a:xfrm rot="5400000">
              <a:off x="4407900" y="-1500"/>
              <a:ext cx="47346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8"/>
            <p:cNvSpPr/>
            <p:nvPr/>
          </p:nvSpPr>
          <p:spPr>
            <a:xfrm rot="5400000">
              <a:off x="4840825" y="6000"/>
              <a:ext cx="42987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8"/>
            <p:cNvSpPr/>
            <p:nvPr/>
          </p:nvSpPr>
          <p:spPr>
            <a:xfrm rot="-5400000">
              <a:off x="5618399" y="123664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8"/>
            <p:cNvSpPr/>
            <p:nvPr/>
          </p:nvSpPr>
          <p:spPr>
            <a:xfrm flipH="1">
              <a:off x="5849857" y="144407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8"/>
            <p:cNvSpPr/>
            <p:nvPr/>
          </p:nvSpPr>
          <p:spPr>
            <a:xfrm rot="-5400000">
              <a:off x="5987081" y="246974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8"/>
            <p:cNvSpPr/>
            <p:nvPr/>
          </p:nvSpPr>
          <p:spPr>
            <a:xfrm flipH="1">
              <a:off x="6222115" y="2677179"/>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8"/>
            <p:cNvSpPr/>
            <p:nvPr/>
          </p:nvSpPr>
          <p:spPr>
            <a:xfrm rot="-5400000">
              <a:off x="6675341" y="186224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8"/>
            <p:cNvSpPr/>
            <p:nvPr/>
          </p:nvSpPr>
          <p:spPr>
            <a:xfrm flipH="1">
              <a:off x="6908099" y="2069680"/>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rot="-5400000">
              <a:off x="6861141" y="247808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8"/>
            <p:cNvSpPr/>
            <p:nvPr/>
          </p:nvSpPr>
          <p:spPr>
            <a:xfrm flipH="1">
              <a:off x="7965266" y="269319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8"/>
            <p:cNvSpPr/>
            <p:nvPr/>
          </p:nvSpPr>
          <p:spPr>
            <a:xfrm flipH="1">
              <a:off x="8145082" y="330903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8"/>
            <p:cNvSpPr/>
            <p:nvPr/>
          </p:nvSpPr>
          <p:spPr>
            <a:xfrm rot="-5400000">
              <a:off x="7047599" y="309534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flipH="1">
              <a:off x="7276649" y="330278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8"/>
            <p:cNvSpPr/>
            <p:nvPr/>
          </p:nvSpPr>
          <p:spPr>
            <a:xfrm rot="-5400000">
              <a:off x="7227414" y="3711189"/>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8"/>
            <p:cNvSpPr/>
            <p:nvPr/>
          </p:nvSpPr>
          <p:spPr>
            <a:xfrm flipH="1">
              <a:off x="7462448" y="391862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8"/>
            <p:cNvSpPr/>
            <p:nvPr/>
          </p:nvSpPr>
          <p:spPr>
            <a:xfrm rot="-5400000">
              <a:off x="8102491" y="37188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flipH="1">
              <a:off x="8334533" y="392629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rot="-5400000">
              <a:off x="8288290" y="433470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 name="Google Shape;89;p8"/>
          <p:cNvSpPr txBox="1"/>
          <p:nvPr>
            <p:ph type="title"/>
          </p:nvPr>
        </p:nvSpPr>
        <p:spPr>
          <a:xfrm>
            <a:off x="823850" y="866775"/>
            <a:ext cx="4587000" cy="3521100"/>
          </a:xfrm>
          <a:prstGeom prst="rect">
            <a:avLst/>
          </a:prstGeom>
        </p:spPr>
        <p:txBody>
          <a:bodyPr anchorCtr="0" anchor="ctr"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0" name="Google Shape;90;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91" name="Shape 91"/>
        <p:cNvGrpSpPr/>
        <p:nvPr/>
      </p:nvGrpSpPr>
      <p:grpSpPr>
        <a:xfrm>
          <a:off x="0" y="0"/>
          <a:ext cx="0" cy="0"/>
          <a:chOff x="0" y="0"/>
          <a:chExt cx="0" cy="0"/>
        </a:xfrm>
      </p:grpSpPr>
      <p:grpSp>
        <p:nvGrpSpPr>
          <p:cNvPr id="92" name="Google Shape;92;p9"/>
          <p:cNvGrpSpPr/>
          <p:nvPr/>
        </p:nvGrpSpPr>
        <p:grpSpPr>
          <a:xfrm>
            <a:off x="0" y="381001"/>
            <a:ext cx="1037850" cy="1016287"/>
            <a:chOff x="0" y="381001"/>
            <a:chExt cx="1037850" cy="1016287"/>
          </a:xfrm>
        </p:grpSpPr>
        <p:sp>
          <p:nvSpPr>
            <p:cNvPr id="93" name="Google Shape;93;p9"/>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9"/>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 name="Google Shape;95;p9"/>
          <p:cNvSpPr txBox="1"/>
          <p:nvPr>
            <p:ph type="title"/>
          </p:nvPr>
        </p:nvSpPr>
        <p:spPr>
          <a:xfrm>
            <a:off x="1297500" y="1658325"/>
            <a:ext cx="3036300" cy="1751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96" name="Google Shape;96;p9"/>
          <p:cNvSpPr txBox="1"/>
          <p:nvPr>
            <p:ph idx="1" type="subTitle"/>
          </p:nvPr>
        </p:nvSpPr>
        <p:spPr>
          <a:xfrm>
            <a:off x="1297500" y="3538000"/>
            <a:ext cx="3036300" cy="5061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97" name="Google Shape;97;p9"/>
          <p:cNvSpPr txBox="1"/>
          <p:nvPr>
            <p:ph idx="2" type="body"/>
          </p:nvPr>
        </p:nvSpPr>
        <p:spPr>
          <a:xfrm>
            <a:off x="4648200" y="1696600"/>
            <a:ext cx="3676800" cy="2347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98" name="Google Shape;98;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99" name="Shape 99"/>
        <p:cNvGrpSpPr/>
        <p:nvPr/>
      </p:nvGrpSpPr>
      <p:grpSpPr>
        <a:xfrm>
          <a:off x="0" y="0"/>
          <a:ext cx="0" cy="0"/>
          <a:chOff x="0" y="0"/>
          <a:chExt cx="0" cy="0"/>
        </a:xfrm>
      </p:grpSpPr>
      <p:grpSp>
        <p:nvGrpSpPr>
          <p:cNvPr id="100" name="Google Shape;100;p10"/>
          <p:cNvGrpSpPr/>
          <p:nvPr/>
        </p:nvGrpSpPr>
        <p:grpSpPr>
          <a:xfrm>
            <a:off x="0" y="4128572"/>
            <a:ext cx="698925" cy="684657"/>
            <a:chOff x="0" y="3785672"/>
            <a:chExt cx="698925" cy="684657"/>
          </a:xfrm>
        </p:grpSpPr>
        <p:sp>
          <p:nvSpPr>
            <p:cNvPr id="101" name="Google Shape;101;p10"/>
            <p:cNvSpPr/>
            <p:nvPr/>
          </p:nvSpPr>
          <p:spPr>
            <a:xfrm rot="-5400000">
              <a:off x="0" y="3785672"/>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0"/>
            <p:cNvSpPr/>
            <p:nvPr/>
          </p:nvSpPr>
          <p:spPr>
            <a:xfrm flipH="1">
              <a:off x="154125" y="3925529"/>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 name="Google Shape;103;p10"/>
          <p:cNvSpPr txBox="1"/>
          <p:nvPr>
            <p:ph idx="1" type="body"/>
          </p:nvPr>
        </p:nvSpPr>
        <p:spPr>
          <a:xfrm>
            <a:off x="812725" y="4305375"/>
            <a:ext cx="6936000" cy="523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300"/>
              <a:buNone/>
              <a:defRPr/>
            </a:lvl1pPr>
          </a:lstStyle>
          <a:p/>
        </p:txBody>
      </p:sp>
      <p:sp>
        <p:nvSpPr>
          <p:cNvPr id="104" name="Google Shape;104;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focus">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indent="-298450" lvl="1" marL="9144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2pPr>
            <a:lvl3pPr indent="-298450" lvl="2" marL="13716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3pPr>
            <a:lvl4pPr indent="-298450" lvl="3" marL="18288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4pPr>
            <a:lvl5pPr indent="-298450" lvl="4" marL="22860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5pPr>
            <a:lvl6pPr indent="-298450" lvl="5" marL="27432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6pPr>
            <a:lvl7pPr indent="-298450" lvl="6" marL="32004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7pPr>
            <a:lvl8pPr indent="-298450" lvl="7" marL="36576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8pPr>
            <a:lvl9pPr indent="-298450" lvl="8" marL="4114800">
              <a:lnSpc>
                <a:spcPct val="115000"/>
              </a:lnSpc>
              <a:spcBef>
                <a:spcPts val="1600"/>
              </a:spcBef>
              <a:spcAft>
                <a:spcPts val="1600"/>
              </a:spcAft>
              <a:buClr>
                <a:schemeClr val="lt1"/>
              </a:buClr>
              <a:buSzPts val="1100"/>
              <a:buFont typeface="Lato"/>
              <a:buChar char="■"/>
              <a:defRPr sz="1100">
                <a:solidFill>
                  <a:schemeClr val="lt1"/>
                </a:solidFill>
                <a:latin typeface="Lato"/>
                <a:ea typeface="Lato"/>
                <a:cs typeface="Lato"/>
                <a:sym typeface="La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mc:Choice Requires="p14">
      <p:transition spd="slow" p14:dur="1000">
        <p14:gallery dir="l"/>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1.jpg"/><Relationship Id="rId4" Type="http://schemas.openxmlformats.org/officeDocument/2006/relationships/image" Target="../media/image19.png"/><Relationship Id="rId5"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2.jpg"/><Relationship Id="rId4" Type="http://schemas.openxmlformats.org/officeDocument/2006/relationships/image" Target="../media/image34.jpg"/><Relationship Id="rId5" Type="http://schemas.openxmlformats.org/officeDocument/2006/relationships/image" Target="../media/image10.png"/><Relationship Id="rId6"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3.jpg"/><Relationship Id="rId4" Type="http://schemas.openxmlformats.org/officeDocument/2006/relationships/image" Target="../media/image17.png"/><Relationship Id="rId5"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5.png"/><Relationship Id="rId4" Type="http://schemas.openxmlformats.org/officeDocument/2006/relationships/image" Target="../media/image15.png"/><Relationship Id="rId5" Type="http://schemas.openxmlformats.org/officeDocument/2006/relationships/image" Target="../media/image25.png"/><Relationship Id="rId6"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0.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6.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hyperlink" Target="https://xd.adobe.com/view/a930b2c8-3550-49a5-669f-84076bd5ef58-df01/?fbclid=IwAR1FAW833ksgzIqIQ_FTJ2lRSFU3-8hKBj1LOyS5b0rf0UMTCQUbWp6Feo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7.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21.png"/><Relationship Id="rId5" Type="http://schemas.openxmlformats.org/officeDocument/2006/relationships/image" Target="../media/image29.png"/><Relationship Id="rId6" Type="http://schemas.openxmlformats.org/officeDocument/2006/relationships/image" Target="../media/image18.png"/><Relationship Id="rId7" Type="http://schemas.openxmlformats.org/officeDocument/2006/relationships/image" Target="../media/image22.png"/><Relationship Id="rId8"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0.jpg"/><Relationship Id="rId4" Type="http://schemas.openxmlformats.org/officeDocument/2006/relationships/image" Target="../media/image6.png"/><Relationship Id="rId5"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pic>
        <p:nvPicPr>
          <p:cNvPr id="134" name="Google Shape;134;p13"/>
          <p:cNvPicPr preferRelativeResize="0"/>
          <p:nvPr/>
        </p:nvPicPr>
        <p:blipFill>
          <a:blip r:embed="rId3">
            <a:alphaModFix/>
          </a:blip>
          <a:stretch>
            <a:fillRect/>
          </a:stretch>
        </p:blipFill>
        <p:spPr>
          <a:xfrm>
            <a:off x="0" y="0"/>
            <a:ext cx="9144001" cy="5143499"/>
          </a:xfrm>
          <a:prstGeom prst="rect">
            <a:avLst/>
          </a:prstGeom>
          <a:noFill/>
          <a:ln>
            <a:noFill/>
          </a:ln>
        </p:spPr>
      </p:pic>
      <p:sp>
        <p:nvSpPr>
          <p:cNvPr id="135" name="Google Shape;135;p13"/>
          <p:cNvSpPr txBox="1"/>
          <p:nvPr>
            <p:ph type="ctrTitle"/>
          </p:nvPr>
        </p:nvSpPr>
        <p:spPr>
          <a:xfrm>
            <a:off x="2199375" y="159925"/>
            <a:ext cx="5017500" cy="1578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GB">
                <a:solidFill>
                  <a:srgbClr val="000000"/>
                </a:solidFill>
              </a:rPr>
              <a:t>Group 3.5</a:t>
            </a:r>
            <a:endParaRPr b="1">
              <a:solidFill>
                <a:srgbClr val="000000"/>
              </a:solidFill>
            </a:endParaRPr>
          </a:p>
          <a:p>
            <a:pPr indent="0" lvl="0" marL="0" rtl="0" algn="ctr">
              <a:spcBef>
                <a:spcPts val="0"/>
              </a:spcBef>
              <a:spcAft>
                <a:spcPts val="0"/>
              </a:spcAft>
              <a:buNone/>
            </a:pPr>
            <a:r>
              <a:rPr b="1" lang="en-GB">
                <a:solidFill>
                  <a:srgbClr val="000000"/>
                </a:solidFill>
              </a:rPr>
              <a:t>FINAL STAGE</a:t>
            </a:r>
            <a:endParaRPr b="1">
              <a:solidFill>
                <a:srgbClr val="000000"/>
              </a:solidFill>
            </a:endParaRPr>
          </a:p>
          <a:p>
            <a:pPr indent="0" lvl="0" marL="0" rtl="0" algn="ctr">
              <a:spcBef>
                <a:spcPts val="0"/>
              </a:spcBef>
              <a:spcAft>
                <a:spcPts val="0"/>
              </a:spcAft>
              <a:buNone/>
            </a:pPr>
            <a:r>
              <a:rPr b="1" lang="en-GB">
                <a:solidFill>
                  <a:srgbClr val="000000"/>
                </a:solidFill>
              </a:rPr>
              <a:t>UofCMingle</a:t>
            </a:r>
            <a:endParaRPr b="1">
              <a:solidFill>
                <a:srgbClr val="000000"/>
              </a:solidFill>
            </a:endParaRPr>
          </a:p>
        </p:txBody>
      </p:sp>
      <p:pic>
        <p:nvPicPr>
          <p:cNvPr id="136" name="Google Shape;136;p13"/>
          <p:cNvPicPr preferRelativeResize="0"/>
          <p:nvPr/>
        </p:nvPicPr>
        <p:blipFill rotWithShape="1">
          <a:blip r:embed="rId4">
            <a:alphaModFix/>
          </a:blip>
          <a:srcRect b="22220" l="0" r="0" t="21368"/>
          <a:stretch/>
        </p:blipFill>
        <p:spPr>
          <a:xfrm>
            <a:off x="1216313" y="2260775"/>
            <a:ext cx="6803675" cy="2882725"/>
          </a:xfrm>
          <a:prstGeom prst="rect">
            <a:avLst/>
          </a:prstGeom>
          <a:noFill/>
          <a:ln>
            <a:noFill/>
          </a:ln>
        </p:spPr>
      </p:pic>
    </p:spTree>
  </p:cSld>
  <p:clrMapOvr>
    <a:masterClrMapping/>
  </p:clrMapOvr>
  <mc:AlternateContent>
    <mc:Choice Requires="p14">
      <p:transition spd="slow" p14:dur="10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 name="Shape 212"/>
        <p:cNvGrpSpPr/>
        <p:nvPr/>
      </p:nvGrpSpPr>
      <p:grpSpPr>
        <a:xfrm>
          <a:off x="0" y="0"/>
          <a:ext cx="0" cy="0"/>
          <a:chOff x="0" y="0"/>
          <a:chExt cx="0" cy="0"/>
        </a:xfrm>
      </p:grpSpPr>
      <p:sp>
        <p:nvSpPr>
          <p:cNvPr id="213" name="Google Shape;213;p22"/>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Feature 2: Interactive Map </a:t>
            </a:r>
            <a:endParaRPr/>
          </a:p>
        </p:txBody>
      </p:sp>
      <p:pic>
        <p:nvPicPr>
          <p:cNvPr id="214" name="Google Shape;214;p22"/>
          <p:cNvPicPr preferRelativeResize="0"/>
          <p:nvPr/>
        </p:nvPicPr>
        <p:blipFill rotWithShape="1">
          <a:blip r:embed="rId3">
            <a:alphaModFix/>
          </a:blip>
          <a:srcRect b="6539" l="0" r="65222" t="9185"/>
          <a:stretch/>
        </p:blipFill>
        <p:spPr>
          <a:xfrm>
            <a:off x="345225" y="1628400"/>
            <a:ext cx="1687872" cy="3067601"/>
          </a:xfrm>
          <a:prstGeom prst="rect">
            <a:avLst/>
          </a:prstGeom>
          <a:noFill/>
          <a:ln>
            <a:noFill/>
          </a:ln>
        </p:spPr>
      </p:pic>
      <p:sp>
        <p:nvSpPr>
          <p:cNvPr id="215" name="Google Shape;215;p22"/>
          <p:cNvSpPr/>
          <p:nvPr/>
        </p:nvSpPr>
        <p:spPr>
          <a:xfrm>
            <a:off x="2247338" y="2812725"/>
            <a:ext cx="876600" cy="4038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6" name="Google Shape;216;p22"/>
          <p:cNvPicPr preferRelativeResize="0"/>
          <p:nvPr/>
        </p:nvPicPr>
        <p:blipFill>
          <a:blip r:embed="rId4">
            <a:alphaModFix/>
          </a:blip>
          <a:stretch>
            <a:fillRect/>
          </a:stretch>
        </p:blipFill>
        <p:spPr>
          <a:xfrm>
            <a:off x="3386025" y="1165150"/>
            <a:ext cx="1834614" cy="3530850"/>
          </a:xfrm>
          <a:prstGeom prst="rect">
            <a:avLst/>
          </a:prstGeom>
          <a:noFill/>
          <a:ln>
            <a:noFill/>
          </a:ln>
        </p:spPr>
      </p:pic>
      <p:sp>
        <p:nvSpPr>
          <p:cNvPr id="217" name="Google Shape;217;p22"/>
          <p:cNvSpPr/>
          <p:nvPr/>
        </p:nvSpPr>
        <p:spPr>
          <a:xfrm>
            <a:off x="5504663" y="2728675"/>
            <a:ext cx="876600" cy="4038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8" name="Google Shape;218;p22"/>
          <p:cNvPicPr preferRelativeResize="0"/>
          <p:nvPr/>
        </p:nvPicPr>
        <p:blipFill>
          <a:blip r:embed="rId5">
            <a:alphaModFix/>
          </a:blip>
          <a:stretch>
            <a:fillRect/>
          </a:stretch>
        </p:blipFill>
        <p:spPr>
          <a:xfrm>
            <a:off x="6796525" y="1061031"/>
            <a:ext cx="1687875" cy="361159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 name="Shape 222"/>
        <p:cNvGrpSpPr/>
        <p:nvPr/>
      </p:nvGrpSpPr>
      <p:grpSpPr>
        <a:xfrm>
          <a:off x="0" y="0"/>
          <a:ext cx="0" cy="0"/>
          <a:chOff x="0" y="0"/>
          <a:chExt cx="0" cy="0"/>
        </a:xfrm>
      </p:grpSpPr>
      <p:sp>
        <p:nvSpPr>
          <p:cNvPr id="223" name="Google Shape;223;p23"/>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Feature 3: Monthly/Weekly View</a:t>
            </a:r>
            <a:endParaRPr/>
          </a:p>
        </p:txBody>
      </p:sp>
      <p:pic>
        <p:nvPicPr>
          <p:cNvPr id="224" name="Google Shape;224;p23"/>
          <p:cNvPicPr preferRelativeResize="0"/>
          <p:nvPr/>
        </p:nvPicPr>
        <p:blipFill>
          <a:blip r:embed="rId3">
            <a:alphaModFix/>
          </a:blip>
          <a:stretch>
            <a:fillRect/>
          </a:stretch>
        </p:blipFill>
        <p:spPr>
          <a:xfrm>
            <a:off x="-1" y="1475400"/>
            <a:ext cx="2334327" cy="3112428"/>
          </a:xfrm>
          <a:prstGeom prst="rect">
            <a:avLst/>
          </a:prstGeom>
          <a:noFill/>
          <a:ln>
            <a:noFill/>
          </a:ln>
        </p:spPr>
      </p:pic>
      <p:pic>
        <p:nvPicPr>
          <p:cNvPr id="225" name="Google Shape;225;p23"/>
          <p:cNvPicPr preferRelativeResize="0"/>
          <p:nvPr/>
        </p:nvPicPr>
        <p:blipFill rotWithShape="1">
          <a:blip r:embed="rId4">
            <a:alphaModFix/>
          </a:blip>
          <a:srcRect b="0" l="11273" r="51360" t="0"/>
          <a:stretch/>
        </p:blipFill>
        <p:spPr>
          <a:xfrm>
            <a:off x="2031901" y="1327600"/>
            <a:ext cx="1697925" cy="3408014"/>
          </a:xfrm>
          <a:prstGeom prst="rect">
            <a:avLst/>
          </a:prstGeom>
          <a:noFill/>
          <a:ln>
            <a:noFill/>
          </a:ln>
        </p:spPr>
      </p:pic>
      <p:sp>
        <p:nvSpPr>
          <p:cNvPr id="226" name="Google Shape;226;p23"/>
          <p:cNvSpPr/>
          <p:nvPr/>
        </p:nvSpPr>
        <p:spPr>
          <a:xfrm>
            <a:off x="3972225" y="2629325"/>
            <a:ext cx="876600" cy="4038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7" name="Google Shape;227;p23"/>
          <p:cNvPicPr preferRelativeResize="0"/>
          <p:nvPr/>
        </p:nvPicPr>
        <p:blipFill>
          <a:blip r:embed="rId5">
            <a:alphaModFix/>
          </a:blip>
          <a:stretch>
            <a:fillRect/>
          </a:stretch>
        </p:blipFill>
        <p:spPr>
          <a:xfrm>
            <a:off x="5091225" y="1306641"/>
            <a:ext cx="1918625" cy="3449934"/>
          </a:xfrm>
          <a:prstGeom prst="rect">
            <a:avLst/>
          </a:prstGeom>
          <a:noFill/>
          <a:ln>
            <a:noFill/>
          </a:ln>
        </p:spPr>
      </p:pic>
      <p:pic>
        <p:nvPicPr>
          <p:cNvPr id="228" name="Google Shape;228;p23"/>
          <p:cNvPicPr preferRelativeResize="0"/>
          <p:nvPr/>
        </p:nvPicPr>
        <p:blipFill>
          <a:blip r:embed="rId6">
            <a:alphaModFix/>
          </a:blip>
          <a:stretch>
            <a:fillRect/>
          </a:stretch>
        </p:blipFill>
        <p:spPr>
          <a:xfrm>
            <a:off x="7009851" y="1306650"/>
            <a:ext cx="1829350" cy="193796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 name="Shape 232"/>
        <p:cNvGrpSpPr/>
        <p:nvPr/>
      </p:nvGrpSpPr>
      <p:grpSpPr>
        <a:xfrm>
          <a:off x="0" y="0"/>
          <a:ext cx="0" cy="0"/>
          <a:chOff x="0" y="0"/>
          <a:chExt cx="0" cy="0"/>
        </a:xfrm>
      </p:grpSpPr>
      <p:sp>
        <p:nvSpPr>
          <p:cNvPr id="233" name="Google Shape;233;p24"/>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Feature 4: Categorical/Keyword Search</a:t>
            </a:r>
            <a:endParaRPr/>
          </a:p>
        </p:txBody>
      </p:sp>
      <p:pic>
        <p:nvPicPr>
          <p:cNvPr id="234" name="Google Shape;234;p24"/>
          <p:cNvPicPr preferRelativeResize="0"/>
          <p:nvPr/>
        </p:nvPicPr>
        <p:blipFill>
          <a:blip r:embed="rId3">
            <a:alphaModFix/>
          </a:blip>
          <a:stretch>
            <a:fillRect/>
          </a:stretch>
        </p:blipFill>
        <p:spPr>
          <a:xfrm>
            <a:off x="491700" y="1603400"/>
            <a:ext cx="2263978" cy="3018629"/>
          </a:xfrm>
          <a:prstGeom prst="rect">
            <a:avLst/>
          </a:prstGeom>
          <a:noFill/>
          <a:ln>
            <a:noFill/>
          </a:ln>
        </p:spPr>
      </p:pic>
      <p:sp>
        <p:nvSpPr>
          <p:cNvPr id="235" name="Google Shape;235;p24"/>
          <p:cNvSpPr/>
          <p:nvPr/>
        </p:nvSpPr>
        <p:spPr>
          <a:xfrm>
            <a:off x="3030725" y="2808600"/>
            <a:ext cx="876600" cy="4038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6" name="Google Shape;236;p24"/>
          <p:cNvPicPr preferRelativeResize="0"/>
          <p:nvPr/>
        </p:nvPicPr>
        <p:blipFill>
          <a:blip r:embed="rId4">
            <a:alphaModFix/>
          </a:blip>
          <a:stretch>
            <a:fillRect/>
          </a:stretch>
        </p:blipFill>
        <p:spPr>
          <a:xfrm>
            <a:off x="5821150" y="1245075"/>
            <a:ext cx="2055625" cy="1697850"/>
          </a:xfrm>
          <a:prstGeom prst="rect">
            <a:avLst/>
          </a:prstGeom>
          <a:noFill/>
          <a:ln>
            <a:noFill/>
          </a:ln>
        </p:spPr>
      </p:pic>
      <p:pic>
        <p:nvPicPr>
          <p:cNvPr id="237" name="Google Shape;237;p24"/>
          <p:cNvPicPr preferRelativeResize="0"/>
          <p:nvPr/>
        </p:nvPicPr>
        <p:blipFill>
          <a:blip r:embed="rId5">
            <a:alphaModFix/>
          </a:blip>
          <a:stretch>
            <a:fillRect/>
          </a:stretch>
        </p:blipFill>
        <p:spPr>
          <a:xfrm>
            <a:off x="4067075" y="1245075"/>
            <a:ext cx="1754072" cy="35308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 name="Shape 241"/>
        <p:cNvGrpSpPr/>
        <p:nvPr/>
      </p:nvGrpSpPr>
      <p:grpSpPr>
        <a:xfrm>
          <a:off x="0" y="0"/>
          <a:ext cx="0" cy="0"/>
          <a:chOff x="0" y="0"/>
          <a:chExt cx="0" cy="0"/>
        </a:xfrm>
      </p:grpSpPr>
      <p:sp>
        <p:nvSpPr>
          <p:cNvPr id="242" name="Google Shape;242;p25"/>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Feature 5: Personal Profile/ Friend System</a:t>
            </a:r>
            <a:endParaRPr/>
          </a:p>
        </p:txBody>
      </p:sp>
      <p:pic>
        <p:nvPicPr>
          <p:cNvPr id="243" name="Google Shape;243;p25"/>
          <p:cNvPicPr preferRelativeResize="0"/>
          <p:nvPr/>
        </p:nvPicPr>
        <p:blipFill>
          <a:blip r:embed="rId3">
            <a:alphaModFix/>
          </a:blip>
          <a:stretch>
            <a:fillRect/>
          </a:stretch>
        </p:blipFill>
        <p:spPr>
          <a:xfrm>
            <a:off x="448150" y="1192525"/>
            <a:ext cx="1671475" cy="3310349"/>
          </a:xfrm>
          <a:prstGeom prst="rect">
            <a:avLst/>
          </a:prstGeom>
          <a:noFill/>
          <a:ln>
            <a:noFill/>
          </a:ln>
        </p:spPr>
      </p:pic>
      <p:sp>
        <p:nvSpPr>
          <p:cNvPr id="244" name="Google Shape;244;p25"/>
          <p:cNvSpPr/>
          <p:nvPr/>
        </p:nvSpPr>
        <p:spPr>
          <a:xfrm>
            <a:off x="4005675" y="2645788"/>
            <a:ext cx="876600" cy="4038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5" name="Google Shape;245;p25"/>
          <p:cNvPicPr preferRelativeResize="0"/>
          <p:nvPr/>
        </p:nvPicPr>
        <p:blipFill>
          <a:blip r:embed="rId4">
            <a:alphaModFix/>
          </a:blip>
          <a:stretch>
            <a:fillRect/>
          </a:stretch>
        </p:blipFill>
        <p:spPr>
          <a:xfrm>
            <a:off x="2186550" y="1782738"/>
            <a:ext cx="1671475" cy="2393425"/>
          </a:xfrm>
          <a:prstGeom prst="rect">
            <a:avLst/>
          </a:prstGeom>
          <a:noFill/>
          <a:ln>
            <a:noFill/>
          </a:ln>
        </p:spPr>
      </p:pic>
      <p:pic>
        <p:nvPicPr>
          <p:cNvPr id="246" name="Google Shape;246;p25"/>
          <p:cNvPicPr preferRelativeResize="0"/>
          <p:nvPr/>
        </p:nvPicPr>
        <p:blipFill>
          <a:blip r:embed="rId5">
            <a:alphaModFix/>
          </a:blip>
          <a:stretch>
            <a:fillRect/>
          </a:stretch>
        </p:blipFill>
        <p:spPr>
          <a:xfrm>
            <a:off x="5029935" y="1031962"/>
            <a:ext cx="1819615" cy="2964225"/>
          </a:xfrm>
          <a:prstGeom prst="rect">
            <a:avLst/>
          </a:prstGeom>
          <a:noFill/>
          <a:ln>
            <a:noFill/>
          </a:ln>
        </p:spPr>
      </p:pic>
      <p:pic>
        <p:nvPicPr>
          <p:cNvPr id="247" name="Google Shape;247;p25"/>
          <p:cNvPicPr preferRelativeResize="0"/>
          <p:nvPr/>
        </p:nvPicPr>
        <p:blipFill>
          <a:blip r:embed="rId6">
            <a:alphaModFix/>
          </a:blip>
          <a:stretch>
            <a:fillRect/>
          </a:stretch>
        </p:blipFill>
        <p:spPr>
          <a:xfrm>
            <a:off x="6928000" y="1271665"/>
            <a:ext cx="1819625" cy="315207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1" name="Shape 251"/>
        <p:cNvGrpSpPr/>
        <p:nvPr/>
      </p:nvGrpSpPr>
      <p:grpSpPr>
        <a:xfrm>
          <a:off x="0" y="0"/>
          <a:ext cx="0" cy="0"/>
          <a:chOff x="0" y="0"/>
          <a:chExt cx="0" cy="0"/>
        </a:xfrm>
      </p:grpSpPr>
      <p:pic>
        <p:nvPicPr>
          <p:cNvPr id="252" name="Google Shape;252;p26"/>
          <p:cNvPicPr preferRelativeResize="0"/>
          <p:nvPr/>
        </p:nvPicPr>
        <p:blipFill rotWithShape="1">
          <a:blip r:embed="rId3">
            <a:alphaModFix/>
          </a:blip>
          <a:srcRect b="9624" l="0" r="0" t="0"/>
          <a:stretch/>
        </p:blipFill>
        <p:spPr>
          <a:xfrm>
            <a:off x="4762800" y="852400"/>
            <a:ext cx="4305724" cy="2861475"/>
          </a:xfrm>
          <a:prstGeom prst="rect">
            <a:avLst/>
          </a:prstGeom>
          <a:noFill/>
          <a:ln>
            <a:noFill/>
          </a:ln>
        </p:spPr>
      </p:pic>
      <p:sp>
        <p:nvSpPr>
          <p:cNvPr id="253" name="Google Shape;253;p26"/>
          <p:cNvSpPr txBox="1"/>
          <p:nvPr>
            <p:ph type="title"/>
          </p:nvPr>
        </p:nvSpPr>
        <p:spPr>
          <a:xfrm>
            <a:off x="1052550" y="1861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Halted Design Ideas</a:t>
            </a:r>
            <a:endParaRPr/>
          </a:p>
        </p:txBody>
      </p:sp>
      <p:sp>
        <p:nvSpPr>
          <p:cNvPr id="254" name="Google Shape;254;p26"/>
          <p:cNvSpPr txBox="1"/>
          <p:nvPr>
            <p:ph idx="1" type="body"/>
          </p:nvPr>
        </p:nvSpPr>
        <p:spPr>
          <a:xfrm>
            <a:off x="1066025" y="805288"/>
            <a:ext cx="3621300" cy="4145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sz="1600"/>
              <a:t>The biggest idea</a:t>
            </a:r>
            <a:r>
              <a:rPr lang="en-GB" sz="1600"/>
              <a:t> that we decided to throw out was a gamification of our app. Similar to what was known as LevelUp last year, we wanted to create a point reward system to make people feel more motivated to try and go out to more things. We felt that there would be no need for that anymore, since not everyone would want to have to worry about  a point system, but instead would just want to go out and experience meeting new people, which that in itself gives enough reward to them.</a:t>
            </a:r>
            <a:endParaRPr sz="1600"/>
          </a:p>
        </p:txBody>
      </p:sp>
      <p:pic>
        <p:nvPicPr>
          <p:cNvPr id="255" name="Google Shape;255;p26"/>
          <p:cNvPicPr preferRelativeResize="0"/>
          <p:nvPr/>
        </p:nvPicPr>
        <p:blipFill>
          <a:blip r:embed="rId4">
            <a:alphaModFix/>
          </a:blip>
          <a:stretch>
            <a:fillRect/>
          </a:stretch>
        </p:blipFill>
        <p:spPr>
          <a:xfrm>
            <a:off x="5784600" y="2384300"/>
            <a:ext cx="825625" cy="825625"/>
          </a:xfrm>
          <a:prstGeom prst="rect">
            <a:avLst/>
          </a:prstGeom>
          <a:noFill/>
          <a:ln cap="flat" cmpd="sng" w="38100">
            <a:solidFill>
              <a:srgbClr val="000000"/>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 name="Shape 259"/>
        <p:cNvGrpSpPr/>
        <p:nvPr/>
      </p:nvGrpSpPr>
      <p:grpSpPr>
        <a:xfrm>
          <a:off x="0" y="0"/>
          <a:ext cx="0" cy="0"/>
          <a:chOff x="0" y="0"/>
          <a:chExt cx="0" cy="0"/>
        </a:xfrm>
      </p:grpSpPr>
      <p:sp>
        <p:nvSpPr>
          <p:cNvPr id="260" name="Google Shape;260;p27"/>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3000"/>
              <a:t>Heuristic Evaluation Results and Implications</a:t>
            </a:r>
            <a:endParaRPr sz="3000"/>
          </a:p>
        </p:txBody>
      </p:sp>
      <p:sp>
        <p:nvSpPr>
          <p:cNvPr id="261" name="Google Shape;261;p27"/>
          <p:cNvSpPr txBox="1"/>
          <p:nvPr>
            <p:ph idx="1" type="body"/>
          </p:nvPr>
        </p:nvSpPr>
        <p:spPr>
          <a:xfrm>
            <a:off x="709350" y="1717100"/>
            <a:ext cx="7038900" cy="808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sz="1800"/>
              <a:t>Our application’s heuristic evaluation was </a:t>
            </a:r>
            <a:r>
              <a:rPr lang="en-GB" sz="1800"/>
              <a:t>conducted</a:t>
            </a:r>
            <a:r>
              <a:rPr lang="en-GB" sz="1800"/>
              <a:t> by group 34 and from this evaluation our group discovered the following:</a:t>
            </a:r>
            <a:endParaRPr sz="1800"/>
          </a:p>
        </p:txBody>
      </p:sp>
      <p:pic>
        <p:nvPicPr>
          <p:cNvPr id="262" name="Google Shape;262;p27"/>
          <p:cNvPicPr preferRelativeResize="0"/>
          <p:nvPr/>
        </p:nvPicPr>
        <p:blipFill>
          <a:blip r:embed="rId3">
            <a:alphaModFix/>
          </a:blip>
          <a:stretch>
            <a:fillRect/>
          </a:stretch>
        </p:blipFill>
        <p:spPr>
          <a:xfrm>
            <a:off x="778525" y="2666500"/>
            <a:ext cx="3403043" cy="2266950"/>
          </a:xfrm>
          <a:prstGeom prst="rect">
            <a:avLst/>
          </a:prstGeom>
          <a:noFill/>
          <a:ln>
            <a:noFill/>
          </a:ln>
        </p:spPr>
      </p:pic>
      <p:pic>
        <p:nvPicPr>
          <p:cNvPr id="263" name="Google Shape;263;p27"/>
          <p:cNvPicPr preferRelativeResize="0"/>
          <p:nvPr/>
        </p:nvPicPr>
        <p:blipFill>
          <a:blip r:embed="rId4">
            <a:alphaModFix/>
          </a:blip>
          <a:stretch>
            <a:fillRect/>
          </a:stretch>
        </p:blipFill>
        <p:spPr>
          <a:xfrm>
            <a:off x="4518518" y="2571738"/>
            <a:ext cx="3022601" cy="2266950"/>
          </a:xfrm>
          <a:prstGeom prst="rect">
            <a:avLst/>
          </a:prstGeom>
          <a:noFill/>
          <a:ln>
            <a:noFill/>
          </a:ln>
        </p:spPr>
      </p:pic>
      <p:sp>
        <p:nvSpPr>
          <p:cNvPr id="264" name="Google Shape;264;p27"/>
          <p:cNvSpPr/>
          <p:nvPr/>
        </p:nvSpPr>
        <p:spPr>
          <a:xfrm>
            <a:off x="3464900" y="2459150"/>
            <a:ext cx="2214216" cy="1655478"/>
          </a:xfrm>
          <a:prstGeom prst="irregularSeal1">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t>Testing time!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8" name="Shape 268"/>
        <p:cNvGrpSpPr/>
        <p:nvPr/>
      </p:nvGrpSpPr>
      <p:grpSpPr>
        <a:xfrm>
          <a:off x="0" y="0"/>
          <a:ext cx="0" cy="0"/>
          <a:chOff x="0" y="0"/>
          <a:chExt cx="0" cy="0"/>
        </a:xfrm>
      </p:grpSpPr>
      <p:sp>
        <p:nvSpPr>
          <p:cNvPr id="269" name="Google Shape;269;p28"/>
          <p:cNvSpPr txBox="1"/>
          <p:nvPr>
            <p:ph idx="1" type="body"/>
          </p:nvPr>
        </p:nvSpPr>
        <p:spPr>
          <a:xfrm>
            <a:off x="4157550" y="368625"/>
            <a:ext cx="4325700" cy="4086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GB" sz="1800"/>
              <a:t>The functionality of the app worked well to show the user where they are and what they did, as well as holding very consistent standards that many other apps do (visually with the choice of symbols used and in the general layout and locations of the buttons)</a:t>
            </a:r>
            <a:endParaRPr sz="1800"/>
          </a:p>
          <a:p>
            <a:pPr indent="-342900" lvl="0" marL="457200" rtl="0" algn="l">
              <a:spcBef>
                <a:spcPts val="0"/>
              </a:spcBef>
              <a:spcAft>
                <a:spcPts val="0"/>
              </a:spcAft>
              <a:buSzPts val="1800"/>
              <a:buChar char="-"/>
            </a:pPr>
            <a:r>
              <a:rPr lang="en-GB" sz="1800"/>
              <a:t>However the inconsistency lays in how to navigate throughout the app, either require to return to the main 4 sections in order to access information in them or difficulty in going back a step.</a:t>
            </a:r>
            <a:endParaRPr sz="1800"/>
          </a:p>
        </p:txBody>
      </p:sp>
      <p:pic>
        <p:nvPicPr>
          <p:cNvPr id="270" name="Google Shape;270;p28"/>
          <p:cNvPicPr preferRelativeResize="0"/>
          <p:nvPr/>
        </p:nvPicPr>
        <p:blipFill rotWithShape="1">
          <a:blip r:embed="rId3">
            <a:alphaModFix/>
          </a:blip>
          <a:srcRect b="7918" l="0" r="0" t="0"/>
          <a:stretch/>
        </p:blipFill>
        <p:spPr>
          <a:xfrm>
            <a:off x="394575" y="1676775"/>
            <a:ext cx="3714750" cy="2455850"/>
          </a:xfrm>
          <a:prstGeom prst="rect">
            <a:avLst/>
          </a:prstGeom>
          <a:noFill/>
          <a:ln>
            <a:noFill/>
          </a:ln>
        </p:spPr>
      </p:pic>
      <p:sp>
        <p:nvSpPr>
          <p:cNvPr id="271" name="Google Shape;271;p28"/>
          <p:cNvSpPr/>
          <p:nvPr/>
        </p:nvSpPr>
        <p:spPr>
          <a:xfrm>
            <a:off x="1044850" y="4201975"/>
            <a:ext cx="1430100" cy="503700"/>
          </a:xfrm>
          <a:prstGeom prst="wedgeRoundRectCallout">
            <a:avLst>
              <a:gd fmla="val 36282" name="adj1"/>
              <a:gd fmla="val -156060" name="adj2"/>
              <a:gd fmla="val 0" name="adj3"/>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t>Where am I??</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5" name="Shape 275"/>
        <p:cNvGrpSpPr/>
        <p:nvPr/>
      </p:nvGrpSpPr>
      <p:grpSpPr>
        <a:xfrm>
          <a:off x="0" y="0"/>
          <a:ext cx="0" cy="0"/>
          <a:chOff x="0" y="0"/>
          <a:chExt cx="0" cy="0"/>
        </a:xfrm>
      </p:grpSpPr>
      <p:sp>
        <p:nvSpPr>
          <p:cNvPr id="276" name="Google Shape;276;p29"/>
          <p:cNvSpPr txBox="1"/>
          <p:nvPr>
            <p:ph idx="1" type="body"/>
          </p:nvPr>
        </p:nvSpPr>
        <p:spPr>
          <a:xfrm>
            <a:off x="870800" y="506575"/>
            <a:ext cx="4037400" cy="2911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GB" sz="1800"/>
              <a:t>The overall color and design of the app could also be workshopped a bit better, using the University of Calgary colors felt off and shape of the text boxes felt sharp when compared to other app’s.</a:t>
            </a:r>
            <a:endParaRPr sz="1800"/>
          </a:p>
          <a:p>
            <a:pPr indent="-342900" lvl="0" marL="457200" rtl="0" algn="l">
              <a:spcBef>
                <a:spcPts val="0"/>
              </a:spcBef>
              <a:spcAft>
                <a:spcPts val="0"/>
              </a:spcAft>
              <a:buSzPts val="1800"/>
              <a:buChar char="-"/>
            </a:pPr>
            <a:r>
              <a:rPr lang="en-GB" sz="1800"/>
              <a:t>All in all the app was easy to pick up and learn with adjustments needed to better suit a user with more experience with app as well as making it more visually appealing. </a:t>
            </a:r>
            <a:endParaRPr sz="1800"/>
          </a:p>
        </p:txBody>
      </p:sp>
      <p:pic>
        <p:nvPicPr>
          <p:cNvPr id="277" name="Google Shape;277;p29"/>
          <p:cNvPicPr preferRelativeResize="0"/>
          <p:nvPr/>
        </p:nvPicPr>
        <p:blipFill>
          <a:blip r:embed="rId3">
            <a:alphaModFix/>
          </a:blip>
          <a:stretch>
            <a:fillRect/>
          </a:stretch>
        </p:blipFill>
        <p:spPr>
          <a:xfrm>
            <a:off x="5002925" y="1824600"/>
            <a:ext cx="3930999" cy="2621674"/>
          </a:xfrm>
          <a:prstGeom prst="rect">
            <a:avLst/>
          </a:prstGeom>
          <a:noFill/>
          <a:ln>
            <a:noFill/>
          </a:ln>
        </p:spPr>
      </p:pic>
      <p:sp>
        <p:nvSpPr>
          <p:cNvPr id="278" name="Google Shape;278;p29"/>
          <p:cNvSpPr/>
          <p:nvPr/>
        </p:nvSpPr>
        <p:spPr>
          <a:xfrm>
            <a:off x="6222900" y="923025"/>
            <a:ext cx="2410200" cy="901500"/>
          </a:xfrm>
          <a:prstGeom prst="wedgeRoundRectCallout">
            <a:avLst>
              <a:gd fmla="val 5026" name="adj1"/>
              <a:gd fmla="val 91460" name="adj2"/>
              <a:gd fmla="val 0" name="adj3"/>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t>This design is kinda ugly...</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2" name="Shape 282"/>
        <p:cNvGrpSpPr/>
        <p:nvPr/>
      </p:nvGrpSpPr>
      <p:grpSpPr>
        <a:xfrm>
          <a:off x="0" y="0"/>
          <a:ext cx="0" cy="0"/>
          <a:chOff x="0" y="0"/>
          <a:chExt cx="0" cy="0"/>
        </a:xfrm>
      </p:grpSpPr>
      <p:sp>
        <p:nvSpPr>
          <p:cNvPr id="283" name="Google Shape;283;p30"/>
          <p:cNvSpPr txBox="1"/>
          <p:nvPr>
            <p:ph type="title"/>
          </p:nvPr>
        </p:nvSpPr>
        <p:spPr>
          <a:xfrm>
            <a:off x="720075" y="1718575"/>
            <a:ext cx="4587000" cy="114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Final Prototype Demonstration</a:t>
            </a:r>
            <a:endParaRPr/>
          </a:p>
        </p:txBody>
      </p:sp>
      <p:sp>
        <p:nvSpPr>
          <p:cNvPr id="284" name="Google Shape;284;p30"/>
          <p:cNvSpPr txBox="1"/>
          <p:nvPr>
            <p:ph idx="4294967295" type="body"/>
          </p:nvPr>
        </p:nvSpPr>
        <p:spPr>
          <a:xfrm>
            <a:off x="1285750" y="2867275"/>
            <a:ext cx="4456500" cy="133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u="sng">
                <a:solidFill>
                  <a:schemeClr val="hlink"/>
                </a:solidFill>
                <a:hlinkClick r:id="rId3"/>
              </a:rPr>
              <a:t>https://xd.adobe.com/view/a930b2c8-3550-49a5-669f-84076bd5ef58-df01/?fbclid=IwAR1FAW833ksgzIqIQ_FTJ2lRSFU3-8hKBj1LOyS5b0rf0UMTCQUbWp6FeoE</a:t>
            </a:r>
            <a:endParaRPr/>
          </a:p>
          <a:p>
            <a:pPr indent="0" lvl="0" marL="0" rtl="0" algn="l">
              <a:spcBef>
                <a:spcPts val="1600"/>
              </a:spcBef>
              <a:spcAft>
                <a:spcPts val="160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 name="Shape 140"/>
        <p:cNvGrpSpPr/>
        <p:nvPr/>
      </p:nvGrpSpPr>
      <p:grpSpPr>
        <a:xfrm>
          <a:off x="0" y="0"/>
          <a:ext cx="0" cy="0"/>
          <a:chOff x="0" y="0"/>
          <a:chExt cx="0" cy="0"/>
        </a:xfrm>
      </p:grpSpPr>
      <p:sp>
        <p:nvSpPr>
          <p:cNvPr id="141" name="Google Shape;141;p14"/>
          <p:cNvSpPr txBox="1"/>
          <p:nvPr>
            <p:ph type="title"/>
          </p:nvPr>
        </p:nvSpPr>
        <p:spPr>
          <a:xfrm>
            <a:off x="1297500" y="359125"/>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Design Problem</a:t>
            </a:r>
            <a:endParaRPr/>
          </a:p>
        </p:txBody>
      </p:sp>
      <p:sp>
        <p:nvSpPr>
          <p:cNvPr id="142" name="Google Shape;142;p14"/>
          <p:cNvSpPr txBox="1"/>
          <p:nvPr>
            <p:ph idx="1" type="body"/>
          </p:nvPr>
        </p:nvSpPr>
        <p:spPr>
          <a:xfrm>
            <a:off x="1297500" y="1070300"/>
            <a:ext cx="7038900" cy="1845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sz="1800"/>
              <a:t>Many students around UofC find themselves to be quite inactive socially, due to fact that there are not many easy ways to get involved in clubs around campus. Group 3.5’s idea is to create an accessible platform for all students to find clubs that would suit them.</a:t>
            </a:r>
            <a:endParaRPr sz="1800"/>
          </a:p>
        </p:txBody>
      </p:sp>
      <p:pic>
        <p:nvPicPr>
          <p:cNvPr id="143" name="Google Shape;143;p14"/>
          <p:cNvPicPr preferRelativeResize="0"/>
          <p:nvPr/>
        </p:nvPicPr>
        <p:blipFill>
          <a:blip r:embed="rId3">
            <a:alphaModFix/>
          </a:blip>
          <a:stretch>
            <a:fillRect/>
          </a:stretch>
        </p:blipFill>
        <p:spPr>
          <a:xfrm>
            <a:off x="329799" y="2823362"/>
            <a:ext cx="2772372" cy="2079276"/>
          </a:xfrm>
          <a:prstGeom prst="rect">
            <a:avLst/>
          </a:prstGeom>
          <a:noFill/>
          <a:ln>
            <a:noFill/>
          </a:ln>
        </p:spPr>
      </p:pic>
      <p:sp>
        <p:nvSpPr>
          <p:cNvPr id="144" name="Google Shape;144;p14"/>
          <p:cNvSpPr/>
          <p:nvPr/>
        </p:nvSpPr>
        <p:spPr>
          <a:xfrm>
            <a:off x="2883075" y="3054925"/>
            <a:ext cx="1562100" cy="784200"/>
          </a:xfrm>
          <a:prstGeom prst="wedgeRoundRectCallout">
            <a:avLst>
              <a:gd fmla="val -61640" name="adj1"/>
              <a:gd fmla="val -9181" name="adj2"/>
              <a:gd fmla="val 0" name="adj3"/>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t>How do I find the right clubs!?</a:t>
            </a:r>
            <a:endParaRPr/>
          </a:p>
        </p:txBody>
      </p:sp>
      <p:sp>
        <p:nvSpPr>
          <p:cNvPr id="145" name="Google Shape;145;p14"/>
          <p:cNvSpPr txBox="1"/>
          <p:nvPr/>
        </p:nvSpPr>
        <p:spPr>
          <a:xfrm>
            <a:off x="4514375" y="2432200"/>
            <a:ext cx="43956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GB" sz="1800">
                <a:solidFill>
                  <a:schemeClr val="lt1"/>
                </a:solidFill>
                <a:latin typeface="Lato"/>
                <a:ea typeface="Lato"/>
                <a:cs typeface="Lato"/>
                <a:sym typeface="Lato"/>
              </a:rPr>
              <a:t>UofCMingle is a new platform designed to help you find the clubs that are right for you. Through efficient searching, organized calendars, and a clean feed of news, UofcCMingle gives great ease in bringing students into a more social university life.</a:t>
            </a:r>
            <a:endParaRPr/>
          </a:p>
        </p:txBody>
      </p:sp>
      <p:pic>
        <p:nvPicPr>
          <p:cNvPr id="146" name="Google Shape;146;p14"/>
          <p:cNvPicPr preferRelativeResize="0"/>
          <p:nvPr/>
        </p:nvPicPr>
        <p:blipFill rotWithShape="1">
          <a:blip r:embed="rId4">
            <a:alphaModFix/>
          </a:blip>
          <a:srcRect b="7037" l="19725" r="18262" t="0"/>
          <a:stretch/>
        </p:blipFill>
        <p:spPr>
          <a:xfrm>
            <a:off x="2395950" y="4042075"/>
            <a:ext cx="246150" cy="412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 name="Shape 150"/>
        <p:cNvGrpSpPr/>
        <p:nvPr/>
      </p:nvGrpSpPr>
      <p:grpSpPr>
        <a:xfrm>
          <a:off x="0" y="0"/>
          <a:ext cx="0" cy="0"/>
          <a:chOff x="0" y="0"/>
          <a:chExt cx="0" cy="0"/>
        </a:xfrm>
      </p:grpSpPr>
      <p:sp>
        <p:nvSpPr>
          <p:cNvPr id="151" name="Google Shape;151;p15"/>
          <p:cNvSpPr txBox="1"/>
          <p:nvPr>
            <p:ph type="title"/>
          </p:nvPr>
        </p:nvSpPr>
        <p:spPr>
          <a:xfrm>
            <a:off x="1290550" y="46220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Who are we designing for?</a:t>
            </a:r>
            <a:endParaRPr/>
          </a:p>
        </p:txBody>
      </p:sp>
      <p:sp>
        <p:nvSpPr>
          <p:cNvPr id="152" name="Google Shape;152;p15"/>
          <p:cNvSpPr txBox="1"/>
          <p:nvPr>
            <p:ph idx="1" type="body"/>
          </p:nvPr>
        </p:nvSpPr>
        <p:spPr>
          <a:xfrm>
            <a:off x="1290550" y="1219950"/>
            <a:ext cx="4629000" cy="29112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700" u="sng"/>
              <a:t>End users</a:t>
            </a:r>
            <a:endParaRPr sz="1700"/>
          </a:p>
          <a:p>
            <a:pPr indent="0" lvl="0" marL="0" rtl="0" algn="l">
              <a:lnSpc>
                <a:spcPct val="115000"/>
              </a:lnSpc>
              <a:spcBef>
                <a:spcPts val="0"/>
              </a:spcBef>
              <a:spcAft>
                <a:spcPts val="0"/>
              </a:spcAft>
              <a:buNone/>
            </a:pPr>
            <a:r>
              <a:rPr lang="en-GB" sz="1700"/>
              <a:t>Students and club executives -  at for the primary users of the app; students who would use the app in order to discover new clubs and events or students who are already joined many clubs and would want an easy way to navigate through them. And club executives who would use the app to allow new or old club members to find more information about the club and events surrounding it that are happening on campus.</a:t>
            </a:r>
            <a:endParaRPr sz="1700"/>
          </a:p>
          <a:p>
            <a:pPr indent="0" lvl="0" marL="0" rtl="0" algn="l">
              <a:spcBef>
                <a:spcPts val="0"/>
              </a:spcBef>
              <a:spcAft>
                <a:spcPts val="1600"/>
              </a:spcAft>
              <a:buNone/>
            </a:pPr>
            <a:r>
              <a:t/>
            </a:r>
            <a:endParaRPr/>
          </a:p>
        </p:txBody>
      </p:sp>
      <p:pic>
        <p:nvPicPr>
          <p:cNvPr id="153" name="Google Shape;153;p15"/>
          <p:cNvPicPr preferRelativeResize="0"/>
          <p:nvPr/>
        </p:nvPicPr>
        <p:blipFill>
          <a:blip r:embed="rId3">
            <a:alphaModFix/>
          </a:blip>
          <a:stretch>
            <a:fillRect/>
          </a:stretch>
        </p:blipFill>
        <p:spPr>
          <a:xfrm>
            <a:off x="5948388" y="1093712"/>
            <a:ext cx="3046250" cy="1618325"/>
          </a:xfrm>
          <a:prstGeom prst="rect">
            <a:avLst/>
          </a:prstGeom>
          <a:noFill/>
          <a:ln>
            <a:noFill/>
          </a:ln>
        </p:spPr>
      </p:pic>
      <p:sp>
        <p:nvSpPr>
          <p:cNvPr id="154" name="Google Shape;154;p15"/>
          <p:cNvSpPr/>
          <p:nvPr/>
        </p:nvSpPr>
        <p:spPr>
          <a:xfrm>
            <a:off x="5919550" y="146925"/>
            <a:ext cx="1637700" cy="1130700"/>
          </a:xfrm>
          <a:prstGeom prst="wedgeRoundRectCallout">
            <a:avLst>
              <a:gd fmla="val 33309" name="adj1"/>
              <a:gd fmla="val 75548" name="adj2"/>
              <a:gd fmla="val 0" name="adj3"/>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t>I want to join a club that suits my tastes!</a:t>
            </a:r>
            <a:endParaRPr/>
          </a:p>
        </p:txBody>
      </p:sp>
      <p:pic>
        <p:nvPicPr>
          <p:cNvPr id="155" name="Google Shape;155;p15"/>
          <p:cNvPicPr preferRelativeResize="0"/>
          <p:nvPr/>
        </p:nvPicPr>
        <p:blipFill rotWithShape="1">
          <a:blip r:embed="rId4">
            <a:alphaModFix/>
          </a:blip>
          <a:srcRect b="0" l="11633" r="17774" t="0"/>
          <a:stretch/>
        </p:blipFill>
        <p:spPr>
          <a:xfrm>
            <a:off x="6003775" y="3356075"/>
            <a:ext cx="2683604" cy="1618350"/>
          </a:xfrm>
          <a:prstGeom prst="rect">
            <a:avLst/>
          </a:prstGeom>
          <a:noFill/>
          <a:ln>
            <a:noFill/>
          </a:ln>
        </p:spPr>
      </p:pic>
      <p:sp>
        <p:nvSpPr>
          <p:cNvPr id="156" name="Google Shape;156;p15"/>
          <p:cNvSpPr/>
          <p:nvPr/>
        </p:nvSpPr>
        <p:spPr>
          <a:xfrm>
            <a:off x="7557250" y="2640525"/>
            <a:ext cx="1437300" cy="1072500"/>
          </a:xfrm>
          <a:prstGeom prst="wedgeRoundRectCallout">
            <a:avLst>
              <a:gd fmla="val -37196" name="adj1"/>
              <a:gd fmla="val 71236" name="adj2"/>
              <a:gd fmla="val 0" name="adj3"/>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t>No worries I gotchu fam i’ll make one!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sp>
        <p:nvSpPr>
          <p:cNvPr id="161" name="Google Shape;161;p16"/>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 </a:t>
            </a:r>
            <a:endParaRPr/>
          </a:p>
        </p:txBody>
      </p:sp>
      <p:sp>
        <p:nvSpPr>
          <p:cNvPr id="162" name="Google Shape;162;p16"/>
          <p:cNvSpPr txBox="1"/>
          <p:nvPr>
            <p:ph idx="1" type="body"/>
          </p:nvPr>
        </p:nvSpPr>
        <p:spPr>
          <a:xfrm>
            <a:off x="1195050" y="393750"/>
            <a:ext cx="7635900" cy="291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600" u="sng"/>
              <a:t>Stakeholders</a:t>
            </a:r>
            <a:endParaRPr sz="1600" u="sng"/>
          </a:p>
          <a:p>
            <a:pPr indent="0" lvl="0" marL="0" rtl="0" algn="l">
              <a:spcBef>
                <a:spcPts val="1600"/>
              </a:spcBef>
              <a:spcAft>
                <a:spcPts val="1600"/>
              </a:spcAft>
              <a:buNone/>
            </a:pPr>
            <a:r>
              <a:rPr lang="en-GB" sz="1600"/>
              <a:t>University admin staff - As the administrative head of the university they would want such an app to adhere to the rules of the university while also providing students the opportunity to discover and engage in finding events for new or current clubs that they have joined. In order to do so the university staff may require the club application to have certain constraints or implementations to have more relativity ease of use for students.</a:t>
            </a:r>
            <a:endParaRPr sz="1600"/>
          </a:p>
        </p:txBody>
      </p:sp>
      <p:pic>
        <p:nvPicPr>
          <p:cNvPr id="163" name="Google Shape;163;p16"/>
          <p:cNvPicPr preferRelativeResize="0"/>
          <p:nvPr/>
        </p:nvPicPr>
        <p:blipFill>
          <a:blip r:embed="rId3">
            <a:alphaModFix/>
          </a:blip>
          <a:stretch>
            <a:fillRect/>
          </a:stretch>
        </p:blipFill>
        <p:spPr>
          <a:xfrm>
            <a:off x="4270550" y="2710150"/>
            <a:ext cx="4619347" cy="2214225"/>
          </a:xfrm>
          <a:prstGeom prst="rect">
            <a:avLst/>
          </a:prstGeom>
          <a:noFill/>
          <a:ln>
            <a:noFill/>
          </a:ln>
        </p:spPr>
      </p:pic>
      <p:sp>
        <p:nvSpPr>
          <p:cNvPr id="164" name="Google Shape;164;p16"/>
          <p:cNvSpPr/>
          <p:nvPr/>
        </p:nvSpPr>
        <p:spPr>
          <a:xfrm>
            <a:off x="1195050" y="3414025"/>
            <a:ext cx="3169800" cy="1038000"/>
          </a:xfrm>
          <a:prstGeom prst="wedgeRoundRectCallout">
            <a:avLst>
              <a:gd fmla="val 61695" name="adj1"/>
              <a:gd fmla="val -34760" name="adj2"/>
              <a:gd fmla="val 0" name="adj3"/>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t>Before you make that app of yours, let’s check with the University rules. Aight looks good!</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 name="Shape 168"/>
        <p:cNvGrpSpPr/>
        <p:nvPr/>
      </p:nvGrpSpPr>
      <p:grpSpPr>
        <a:xfrm>
          <a:off x="0" y="0"/>
          <a:ext cx="0" cy="0"/>
          <a:chOff x="0" y="0"/>
          <a:chExt cx="0" cy="0"/>
        </a:xfrm>
      </p:grpSpPr>
      <p:sp>
        <p:nvSpPr>
          <p:cNvPr id="169" name="Google Shape;169;p17"/>
          <p:cNvSpPr txBox="1"/>
          <p:nvPr>
            <p:ph type="title"/>
          </p:nvPr>
        </p:nvSpPr>
        <p:spPr>
          <a:xfrm>
            <a:off x="1455375" y="336075"/>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User Research</a:t>
            </a:r>
            <a:endParaRPr/>
          </a:p>
        </p:txBody>
      </p:sp>
      <p:sp>
        <p:nvSpPr>
          <p:cNvPr id="170" name="Google Shape;170;p17"/>
          <p:cNvSpPr txBox="1"/>
          <p:nvPr>
            <p:ph idx="1" type="body"/>
          </p:nvPr>
        </p:nvSpPr>
        <p:spPr>
          <a:xfrm>
            <a:off x="306725" y="1353975"/>
            <a:ext cx="8643900" cy="400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800"/>
              <a:t>Prior to designing our </a:t>
            </a:r>
            <a:r>
              <a:rPr lang="en-GB" sz="1800"/>
              <a:t>prototype</a:t>
            </a:r>
            <a:r>
              <a:rPr lang="en-GB" sz="1800"/>
              <a:t> we had two primary researching methods to help determine the overall goal of what our application should achieve:</a:t>
            </a:r>
            <a:endParaRPr sz="1800"/>
          </a:p>
          <a:p>
            <a:pPr indent="-342900" lvl="0" marL="457200" rtl="0" algn="l">
              <a:spcBef>
                <a:spcPts val="1600"/>
              </a:spcBef>
              <a:spcAft>
                <a:spcPts val="0"/>
              </a:spcAft>
              <a:buSzPts val="1800"/>
              <a:buChar char="-"/>
            </a:pPr>
            <a:r>
              <a:rPr lang="en-GB" sz="1800"/>
              <a:t>Interviews</a:t>
            </a:r>
            <a:endParaRPr sz="1800"/>
          </a:p>
          <a:p>
            <a:pPr indent="-342900" lvl="0" marL="457200" rtl="0" algn="l">
              <a:spcBef>
                <a:spcPts val="0"/>
              </a:spcBef>
              <a:spcAft>
                <a:spcPts val="0"/>
              </a:spcAft>
              <a:buSzPts val="1800"/>
              <a:buChar char="-"/>
            </a:pPr>
            <a:r>
              <a:rPr lang="en-GB" sz="1800"/>
              <a:t>Secondary Research.</a:t>
            </a:r>
            <a:endParaRPr sz="1800"/>
          </a:p>
        </p:txBody>
      </p:sp>
      <p:pic>
        <p:nvPicPr>
          <p:cNvPr id="171" name="Google Shape;171;p17"/>
          <p:cNvPicPr preferRelativeResize="0"/>
          <p:nvPr/>
        </p:nvPicPr>
        <p:blipFill>
          <a:blip r:embed="rId3">
            <a:alphaModFix/>
          </a:blip>
          <a:stretch>
            <a:fillRect/>
          </a:stretch>
        </p:blipFill>
        <p:spPr>
          <a:xfrm>
            <a:off x="0" y="3102653"/>
            <a:ext cx="5136425" cy="2040850"/>
          </a:xfrm>
          <a:prstGeom prst="rect">
            <a:avLst/>
          </a:prstGeom>
          <a:noFill/>
          <a:ln>
            <a:noFill/>
          </a:ln>
        </p:spPr>
      </p:pic>
      <p:sp>
        <p:nvSpPr>
          <p:cNvPr id="172" name="Google Shape;172;p17"/>
          <p:cNvSpPr/>
          <p:nvPr/>
        </p:nvSpPr>
        <p:spPr>
          <a:xfrm>
            <a:off x="5404125" y="3829225"/>
            <a:ext cx="1949100" cy="1049100"/>
          </a:xfrm>
          <a:prstGeom prst="wedgeRoundRectCallout">
            <a:avLst>
              <a:gd fmla="val -86686" name="adj1"/>
              <a:gd fmla="val 565" name="adj2"/>
              <a:gd fmla="val 0" name="adj3"/>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t>Let’s gather some information amigos...</a:t>
            </a:r>
            <a:endParaRPr/>
          </a:p>
        </p:txBody>
      </p:sp>
      <p:pic>
        <p:nvPicPr>
          <p:cNvPr id="173" name="Google Shape;173;p17"/>
          <p:cNvPicPr preferRelativeResize="0"/>
          <p:nvPr/>
        </p:nvPicPr>
        <p:blipFill rotWithShape="1">
          <a:blip r:embed="rId4">
            <a:alphaModFix/>
          </a:blip>
          <a:srcRect b="7037" l="19725" r="18262" t="0"/>
          <a:stretch/>
        </p:blipFill>
        <p:spPr>
          <a:xfrm rot="5531893">
            <a:off x="715750" y="2897175"/>
            <a:ext cx="544936" cy="914100"/>
          </a:xfrm>
          <a:prstGeom prst="rect">
            <a:avLst/>
          </a:prstGeom>
          <a:noFill/>
          <a:ln>
            <a:noFill/>
          </a:ln>
        </p:spPr>
      </p:pic>
      <p:pic>
        <p:nvPicPr>
          <p:cNvPr id="174" name="Google Shape;174;p17"/>
          <p:cNvPicPr preferRelativeResize="0"/>
          <p:nvPr/>
        </p:nvPicPr>
        <p:blipFill rotWithShape="1">
          <a:blip r:embed="rId5">
            <a:alphaModFix/>
          </a:blip>
          <a:srcRect b="0" l="24838" r="26478" t="0"/>
          <a:stretch/>
        </p:blipFill>
        <p:spPr>
          <a:xfrm>
            <a:off x="1580825" y="3387175"/>
            <a:ext cx="544926" cy="1049100"/>
          </a:xfrm>
          <a:prstGeom prst="rect">
            <a:avLst/>
          </a:prstGeom>
          <a:noFill/>
          <a:ln>
            <a:noFill/>
          </a:ln>
        </p:spPr>
      </p:pic>
      <p:pic>
        <p:nvPicPr>
          <p:cNvPr id="175" name="Google Shape;175;p17"/>
          <p:cNvPicPr preferRelativeResize="0"/>
          <p:nvPr/>
        </p:nvPicPr>
        <p:blipFill>
          <a:blip r:embed="rId6">
            <a:alphaModFix/>
          </a:blip>
          <a:stretch>
            <a:fillRect/>
          </a:stretch>
        </p:blipFill>
        <p:spPr>
          <a:xfrm rot="-1564414">
            <a:off x="2377900" y="3292575"/>
            <a:ext cx="783350" cy="757875"/>
          </a:xfrm>
          <a:prstGeom prst="rect">
            <a:avLst/>
          </a:prstGeom>
          <a:noFill/>
          <a:ln>
            <a:noFill/>
          </a:ln>
        </p:spPr>
      </p:pic>
      <p:pic>
        <p:nvPicPr>
          <p:cNvPr id="176" name="Google Shape;176;p17"/>
          <p:cNvPicPr preferRelativeResize="0"/>
          <p:nvPr/>
        </p:nvPicPr>
        <p:blipFill>
          <a:blip r:embed="rId7">
            <a:alphaModFix/>
          </a:blip>
          <a:stretch>
            <a:fillRect/>
          </a:stretch>
        </p:blipFill>
        <p:spPr>
          <a:xfrm rot="-775964">
            <a:off x="3322775" y="3170050"/>
            <a:ext cx="797325" cy="842850"/>
          </a:xfrm>
          <a:prstGeom prst="rect">
            <a:avLst/>
          </a:prstGeom>
          <a:noFill/>
          <a:ln>
            <a:noFill/>
          </a:ln>
        </p:spPr>
      </p:pic>
      <p:pic>
        <p:nvPicPr>
          <p:cNvPr id="177" name="Google Shape;177;p17"/>
          <p:cNvPicPr preferRelativeResize="0"/>
          <p:nvPr/>
        </p:nvPicPr>
        <p:blipFill rotWithShape="1">
          <a:blip r:embed="rId8">
            <a:alphaModFix/>
          </a:blip>
          <a:srcRect b="11158" l="11982" r="11105" t="0"/>
          <a:stretch/>
        </p:blipFill>
        <p:spPr>
          <a:xfrm flipH="1" rot="-1534786">
            <a:off x="4026038" y="3078963"/>
            <a:ext cx="797325" cy="10250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sp>
        <p:nvSpPr>
          <p:cNvPr id="182" name="Google Shape;182;p18"/>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Interviews</a:t>
            </a:r>
            <a:endParaRPr/>
          </a:p>
        </p:txBody>
      </p:sp>
      <p:sp>
        <p:nvSpPr>
          <p:cNvPr id="183" name="Google Shape;183;p18"/>
          <p:cNvSpPr txBox="1"/>
          <p:nvPr>
            <p:ph idx="1" type="body"/>
          </p:nvPr>
        </p:nvSpPr>
        <p:spPr>
          <a:xfrm>
            <a:off x="4077825" y="691100"/>
            <a:ext cx="4558500" cy="2911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sz="1600"/>
              <a:t>For the interviews we decided to  select our primary user group, other students, to conduct this.  By doing  so made it  feel more natural discussing their opinions on the matter rather then giving them a survey. From these interviews the main points we discovered was that although most of those who we interviewed were interested in joining more clubs they had problems with club and events outside of club week and would want a much more easier search method of doing so. As such we took these considerations in mind to design an app that would emphasize finding clubs and finding the events related to those clubs with relatively ease of search.</a:t>
            </a:r>
            <a:endParaRPr sz="1600"/>
          </a:p>
        </p:txBody>
      </p:sp>
      <p:pic>
        <p:nvPicPr>
          <p:cNvPr id="184" name="Google Shape;184;p18"/>
          <p:cNvPicPr preferRelativeResize="0"/>
          <p:nvPr/>
        </p:nvPicPr>
        <p:blipFill>
          <a:blip r:embed="rId3">
            <a:alphaModFix/>
          </a:blip>
          <a:stretch>
            <a:fillRect/>
          </a:stretch>
        </p:blipFill>
        <p:spPr>
          <a:xfrm flipH="1">
            <a:off x="357600" y="1229812"/>
            <a:ext cx="3429427" cy="2571827"/>
          </a:xfrm>
          <a:prstGeom prst="rect">
            <a:avLst/>
          </a:prstGeom>
          <a:noFill/>
          <a:ln>
            <a:noFill/>
          </a:ln>
        </p:spPr>
      </p:pic>
      <p:sp>
        <p:nvSpPr>
          <p:cNvPr id="185" name="Google Shape;185;p18"/>
          <p:cNvSpPr/>
          <p:nvPr/>
        </p:nvSpPr>
        <p:spPr>
          <a:xfrm>
            <a:off x="410500" y="3252575"/>
            <a:ext cx="1418400" cy="1641300"/>
          </a:xfrm>
          <a:prstGeom prst="wedgeRoundRectCallout">
            <a:avLst>
              <a:gd fmla="val -29923" name="adj1"/>
              <a:gd fmla="val -95158" name="adj2"/>
              <a:gd fmla="val 0" name="adj3"/>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t>Yea, I think if there was an app for clubs I would definitely be more social!</a:t>
            </a:r>
            <a:endParaRPr/>
          </a:p>
        </p:txBody>
      </p:sp>
      <p:sp>
        <p:nvSpPr>
          <p:cNvPr id="186" name="Google Shape;186;p18"/>
          <p:cNvSpPr/>
          <p:nvPr/>
        </p:nvSpPr>
        <p:spPr>
          <a:xfrm>
            <a:off x="2140275" y="3602300"/>
            <a:ext cx="1418400" cy="965100"/>
          </a:xfrm>
          <a:prstGeom prst="wedgeRoundRectCallout">
            <a:avLst>
              <a:gd fmla="val 25622" name="adj1"/>
              <a:gd fmla="val -125671" name="adj2"/>
              <a:gd fmla="val 0" name="adj3"/>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t>Interesting, thanks for the input!</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0" name="Shape 190"/>
        <p:cNvGrpSpPr/>
        <p:nvPr/>
      </p:nvGrpSpPr>
      <p:grpSpPr>
        <a:xfrm>
          <a:off x="0" y="0"/>
          <a:ext cx="0" cy="0"/>
          <a:chOff x="0" y="0"/>
          <a:chExt cx="0" cy="0"/>
        </a:xfrm>
      </p:grpSpPr>
      <p:sp>
        <p:nvSpPr>
          <p:cNvPr id="191" name="Google Shape;191;p19"/>
          <p:cNvSpPr txBox="1"/>
          <p:nvPr>
            <p:ph idx="1" type="body"/>
          </p:nvPr>
        </p:nvSpPr>
        <p:spPr>
          <a:xfrm>
            <a:off x="1136025" y="760300"/>
            <a:ext cx="3899100" cy="291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600" u="sng"/>
              <a:t>Secondary Research</a:t>
            </a:r>
            <a:endParaRPr sz="1600" u="sng"/>
          </a:p>
          <a:p>
            <a:pPr indent="0" lvl="0" marL="0" rtl="0" algn="l">
              <a:spcBef>
                <a:spcPts val="1600"/>
              </a:spcBef>
              <a:spcAft>
                <a:spcPts val="0"/>
              </a:spcAft>
              <a:buNone/>
            </a:pPr>
            <a:r>
              <a:rPr lang="en-GB" sz="1600"/>
              <a:t>Looking up information for the secondary research lead to many previous articles and topics about other apps of similar design, many of the interesting points was that many apps favored one that involved more engagement from the users, such as gamifying the app, an idea that unfortunately did not have enough time to fully develop for our prototype. However the insight still provided a lot of information to help flesh out our prototype.</a:t>
            </a:r>
            <a:endParaRPr sz="1600"/>
          </a:p>
          <a:p>
            <a:pPr indent="0" lvl="0" marL="0" rtl="0" algn="l">
              <a:spcBef>
                <a:spcPts val="1600"/>
              </a:spcBef>
              <a:spcAft>
                <a:spcPts val="1600"/>
              </a:spcAft>
              <a:buNone/>
            </a:pPr>
            <a:r>
              <a:t/>
            </a:r>
            <a:endParaRPr/>
          </a:p>
        </p:txBody>
      </p:sp>
      <p:pic>
        <p:nvPicPr>
          <p:cNvPr id="192" name="Google Shape;192;p19"/>
          <p:cNvPicPr preferRelativeResize="0"/>
          <p:nvPr/>
        </p:nvPicPr>
        <p:blipFill>
          <a:blip r:embed="rId3">
            <a:alphaModFix/>
          </a:blip>
          <a:stretch>
            <a:fillRect/>
          </a:stretch>
        </p:blipFill>
        <p:spPr>
          <a:xfrm>
            <a:off x="5196525" y="1432000"/>
            <a:ext cx="3656700" cy="2424000"/>
          </a:xfrm>
          <a:prstGeom prst="rect">
            <a:avLst/>
          </a:prstGeom>
          <a:noFill/>
          <a:ln>
            <a:noFill/>
          </a:ln>
        </p:spPr>
      </p:pic>
      <p:sp>
        <p:nvSpPr>
          <p:cNvPr id="193" name="Google Shape;193;p19"/>
          <p:cNvSpPr/>
          <p:nvPr/>
        </p:nvSpPr>
        <p:spPr>
          <a:xfrm>
            <a:off x="5496350" y="264850"/>
            <a:ext cx="1683900" cy="1303200"/>
          </a:xfrm>
          <a:prstGeom prst="wedgeRoundRectCallout">
            <a:avLst>
              <a:gd fmla="val 42689" name="adj1"/>
              <a:gd fmla="val 89385" name="adj2"/>
              <a:gd fmla="val 0" name="adj3"/>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t>A game with a point system for clubs?? What a great idea!</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 name="Shape 197"/>
        <p:cNvGrpSpPr/>
        <p:nvPr/>
      </p:nvGrpSpPr>
      <p:grpSpPr>
        <a:xfrm>
          <a:off x="0" y="0"/>
          <a:ext cx="0" cy="0"/>
          <a:chOff x="0" y="0"/>
          <a:chExt cx="0" cy="0"/>
        </a:xfrm>
      </p:grpSpPr>
      <p:sp>
        <p:nvSpPr>
          <p:cNvPr id="198" name="Google Shape;198;p20"/>
          <p:cNvSpPr txBox="1"/>
          <p:nvPr>
            <p:ph type="title"/>
          </p:nvPr>
        </p:nvSpPr>
        <p:spPr>
          <a:xfrm>
            <a:off x="823850" y="2053000"/>
            <a:ext cx="4587000" cy="114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GB" sz="3600"/>
              <a:t>Major Design Decisions</a:t>
            </a:r>
            <a:endParaRPr b="1" sz="36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pic>
        <p:nvPicPr>
          <p:cNvPr id="203" name="Google Shape;203;p21"/>
          <p:cNvPicPr preferRelativeResize="0"/>
          <p:nvPr/>
        </p:nvPicPr>
        <p:blipFill>
          <a:blip r:embed="rId3">
            <a:alphaModFix/>
          </a:blip>
          <a:stretch>
            <a:fillRect/>
          </a:stretch>
        </p:blipFill>
        <p:spPr>
          <a:xfrm>
            <a:off x="495302" y="1775600"/>
            <a:ext cx="2229975" cy="2973324"/>
          </a:xfrm>
          <a:prstGeom prst="rect">
            <a:avLst/>
          </a:prstGeom>
          <a:noFill/>
          <a:ln>
            <a:noFill/>
          </a:ln>
        </p:spPr>
      </p:pic>
      <p:sp>
        <p:nvSpPr>
          <p:cNvPr id="204" name="Google Shape;204;p21"/>
          <p:cNvSpPr/>
          <p:nvPr/>
        </p:nvSpPr>
        <p:spPr>
          <a:xfrm>
            <a:off x="2855375" y="3060350"/>
            <a:ext cx="876600" cy="4038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5" name="Google Shape;205;p21"/>
          <p:cNvPicPr preferRelativeResize="0"/>
          <p:nvPr/>
        </p:nvPicPr>
        <p:blipFill>
          <a:blip r:embed="rId4">
            <a:alphaModFix/>
          </a:blip>
          <a:stretch>
            <a:fillRect/>
          </a:stretch>
        </p:blipFill>
        <p:spPr>
          <a:xfrm>
            <a:off x="3947812" y="1490237"/>
            <a:ext cx="1586450" cy="3374525"/>
          </a:xfrm>
          <a:prstGeom prst="rect">
            <a:avLst/>
          </a:prstGeom>
          <a:noFill/>
          <a:ln>
            <a:noFill/>
          </a:ln>
        </p:spPr>
      </p:pic>
      <p:sp>
        <p:nvSpPr>
          <p:cNvPr id="206" name="Google Shape;206;p21"/>
          <p:cNvSpPr/>
          <p:nvPr/>
        </p:nvSpPr>
        <p:spPr>
          <a:xfrm>
            <a:off x="5750100" y="3060363"/>
            <a:ext cx="876600" cy="4038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1"/>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Feature 1: Home Feed</a:t>
            </a:r>
            <a:endParaRPr/>
          </a:p>
        </p:txBody>
      </p:sp>
      <p:pic>
        <p:nvPicPr>
          <p:cNvPr id="208" name="Google Shape;208;p21"/>
          <p:cNvPicPr preferRelativeResize="0"/>
          <p:nvPr/>
        </p:nvPicPr>
        <p:blipFill>
          <a:blip r:embed="rId5">
            <a:alphaModFix/>
          </a:blip>
          <a:stretch>
            <a:fillRect/>
          </a:stretch>
        </p:blipFill>
        <p:spPr>
          <a:xfrm>
            <a:off x="6909200" y="1466554"/>
            <a:ext cx="1586475" cy="341864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