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  <p:embeddedFont>
      <p:font typeface="Merriweather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erriweather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7" Type="http://schemas.openxmlformats.org/officeDocument/2006/relationships/font" Target="fonts/Merriweather-regular.fntdata"/><Relationship Id="rId16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erriweather-italic.fntdata"/><Relationship Id="rId6" Type="http://schemas.openxmlformats.org/officeDocument/2006/relationships/slide" Target="slides/slide1.xml"/><Relationship Id="rId18" Type="http://schemas.openxmlformats.org/officeDocument/2006/relationships/font" Target="fonts/Merriweather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793821457d_6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793821457d_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793821457d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793821457d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793821457d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793821457d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793821457d_4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793821457d_4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793821457d_4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793821457d_4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793821457d_0_1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793821457d_0_1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rtl="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rtl="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rtl="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rtl="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xd.adobe.com/view/7f4c9a6e-5a7e-4b28-5f93-39eb5dffd701-097d/screen/1e2ed035-abc3-47f2-af0c-8000e1c9b81e/Search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 of C Mingle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Stage 4</a:t>
            </a:r>
            <a:endParaRPr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Group 3.5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Work Development</a:t>
            </a:r>
            <a:endParaRPr/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-GB">
                <a:solidFill>
                  <a:srgbClr val="000000"/>
                </a:solidFill>
              </a:rPr>
              <a:t>We used Adobe XD for our prototype because it was most supported and recommended.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-GB">
                <a:solidFill>
                  <a:srgbClr val="000000"/>
                </a:solidFill>
              </a:rPr>
              <a:t>We focused first on making the different ‘screens’ for different tabs, and slowly flesh them out following the low-fi prototype. Overall, this does not require as much creativity.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-GB">
                <a:solidFill>
                  <a:srgbClr val="000000"/>
                </a:solidFill>
              </a:rPr>
              <a:t>Then, we realized the need for consistency of the design, and used an icon pack that is still present in the final prototype. This actually streamlined the process by a decent margin.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en-GB">
                <a:solidFill>
                  <a:srgbClr val="000000"/>
                </a:solidFill>
              </a:rPr>
              <a:t>The biggest difference between the low-fi and hi-fi prototype is the addition and complexity of colors. As a ‘grayscale’ design is very undesirable, we added some colors that would match the intended user base (in this case, a red/yellow palette).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Main Critiques from the Heuristic Evaluation on our Prototype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4633150" y="166475"/>
            <a:ext cx="4166400" cy="484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-GB" sz="1800"/>
              <a:t>Critical issues</a:t>
            </a:r>
            <a:endParaRPr b="1" sz="18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 sz="1400"/>
              <a:t>Variety of bugs regarding links between buttons and pages; either dead or wrong links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 sz="1400"/>
              <a:t>Switching  “daily” to “weekly” view to better match its function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 sz="1400"/>
              <a:t>Changing icons (including the flag icon) to more intuitively represent their function</a:t>
            </a:r>
            <a:endParaRPr b="1" sz="14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-GB" sz="1800"/>
              <a:t>Secondary issues </a:t>
            </a:r>
            <a:endParaRPr b="1" sz="18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 sz="1400"/>
              <a:t>Flexibility - possible features for power users to quicken work-flow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 sz="1400"/>
              <a:t>Extending our recent </a:t>
            </a:r>
            <a:r>
              <a:rPr lang="en-GB" sz="1400"/>
              <a:t>announcements</a:t>
            </a:r>
            <a:r>
              <a:rPr lang="en-GB" sz="1400"/>
              <a:t> feature, possibly to include all announcements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 sz="1400"/>
              <a:t>Aesthetic choices - specifically the colour scheme and possible changes to be less jarring</a:t>
            </a:r>
            <a:endParaRPr sz="14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6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Changes Resulting from Heuristic Evaluation</a:t>
            </a:r>
            <a:endParaRPr/>
          </a:p>
        </p:txBody>
      </p:sp>
      <p:sp>
        <p:nvSpPr>
          <p:cNvPr id="83" name="Google Shape;83;p16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4" name="Google Shape;8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16125" y="653575"/>
            <a:ext cx="1953375" cy="4153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63125" y="628125"/>
            <a:ext cx="1953375" cy="417915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6" name="Google Shape;86;p16"/>
          <p:cNvCxnSpPr/>
          <p:nvPr/>
        </p:nvCxnSpPr>
        <p:spPr>
          <a:xfrm>
            <a:off x="6423100" y="2311500"/>
            <a:ext cx="665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Changes Resulting from Heuristic Evaluation</a:t>
            </a:r>
            <a:endParaRPr/>
          </a:p>
        </p:txBody>
      </p:sp>
      <p:pic>
        <p:nvPicPr>
          <p:cNvPr id="92" name="Google Shape;9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29400" y="318279"/>
            <a:ext cx="2062375" cy="4463896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23924" y="374288"/>
            <a:ext cx="2062373" cy="439492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4" name="Google Shape;94;p17"/>
          <p:cNvCxnSpPr/>
          <p:nvPr/>
        </p:nvCxnSpPr>
        <p:spPr>
          <a:xfrm>
            <a:off x="6423100" y="2311500"/>
            <a:ext cx="665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Changes Resulting from Heuristic Evaluation</a:t>
            </a:r>
            <a:endParaRPr/>
          </a:p>
        </p:txBody>
      </p:sp>
      <p:sp>
        <p:nvSpPr>
          <p:cNvPr id="100" name="Google Shape;100;p18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1" name="Google Shape;10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54700" y="340834"/>
            <a:ext cx="2018525" cy="42827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51875" y="316759"/>
            <a:ext cx="2018525" cy="428276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3" name="Google Shape;103;p18"/>
          <p:cNvCxnSpPr/>
          <p:nvPr/>
        </p:nvCxnSpPr>
        <p:spPr>
          <a:xfrm>
            <a:off x="6395025" y="2324550"/>
            <a:ext cx="6657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Final Prototype for this Deliverable</a:t>
            </a:r>
            <a:endParaRPr/>
          </a:p>
        </p:txBody>
      </p:sp>
      <p:sp>
        <p:nvSpPr>
          <p:cNvPr id="109" name="Google Shape;109;p19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u="sng">
                <a:solidFill>
                  <a:schemeClr val="hlink"/>
                </a:solidFill>
                <a:hlinkClick r:id="rId3"/>
              </a:rPr>
              <a:t>https://xd.adobe.com/view/7f4c9a6e-5a7e-4b28-5f93-39eb5dffd701-097d/screen/1e2ed035-abc3-47f2-af0c-8000e1c9b81e/Search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